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83" r:id="rId9"/>
    <p:sldId id="284" r:id="rId10"/>
    <p:sldId id="285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432BC"/>
    <a:srgbClr val="1825B8"/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/>
    <p:restoredTop sz="91346"/>
  </p:normalViewPr>
  <p:slideViewPr>
    <p:cSldViewPr snapToGrid="0" snapToObjects="1">
      <p:cViewPr varScale="1">
        <p:scale>
          <a:sx n="111" d="100"/>
          <a:sy n="111" d="100"/>
        </p:scale>
        <p:origin x="18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image" Target="../media/image5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image" Target="../media/image5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image" Target="../media/image5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DEA3-5ADD-1946-B2F9-982EF2A509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1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ple Chancery" panose="03020702040506060504" pitchFamily="66" charset="-79"/>
                <a:cs typeface="Apple Chancery" panose="03020702040506060504" pitchFamily="66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latin typeface="Apple Chancery" panose="03020702040506060504" pitchFamily="66" charset="-79"/>
          <a:ea typeface="+mj-ea"/>
          <a:cs typeface="Apple Chancery" panose="03020702040506060504" pitchFamily="66" charset="-79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2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0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announcements</a:t>
            </a:r>
          </a:p>
        </p:txBody>
      </p:sp>
    </p:spTree>
    <p:extLst>
      <p:ext uri="{BB962C8B-B14F-4D97-AF65-F5344CB8AC3E}">
        <p14:creationId xmlns:p14="http://schemas.microsoft.com/office/powerpoint/2010/main" val="214408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966526-BFDB-AC4F-B413-CBA63A1FF0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3C840509-B58B-134C-81AF-E17F3ED34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C1A830-4FE8-1245-8444-BD1285B4ADED}"/>
              </a:ext>
            </a:extLst>
          </p:cNvPr>
          <p:cNvSpPr/>
          <p:nvPr/>
        </p:nvSpPr>
        <p:spPr>
          <a:xfrm>
            <a:off x="6515101" y="155887"/>
            <a:ext cx="2222500" cy="22225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32203753-EBF8-D54E-B5E6-69FD768BA4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2200" y="1055437"/>
          <a:ext cx="371475" cy="43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3" imgW="152400" imgH="177800" progId="Equation.DSMT4">
                  <p:embed/>
                </p:oleObj>
              </mc:Choice>
              <mc:Fallback>
                <p:oleObj name="Equation" r:id="rId3" imgW="152400" imgH="17780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1055437"/>
                        <a:ext cx="371475" cy="434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15525C-898A-494E-A829-8CB931BE0DCE}"/>
              </a:ext>
            </a:extLst>
          </p:cNvPr>
          <p:cNvSpPr txBox="1"/>
          <p:nvPr/>
        </p:nvSpPr>
        <p:spPr>
          <a:xfrm>
            <a:off x="5821136" y="230442"/>
            <a:ext cx="2178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imaginary Gaussian surface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B64DF-31A7-2B40-9794-AC38DFD9588A}"/>
              </a:ext>
            </a:extLst>
          </p:cNvPr>
          <p:cNvSpPr txBox="1"/>
          <p:nvPr/>
        </p:nvSpPr>
        <p:spPr>
          <a:xfrm>
            <a:off x="458672" y="569156"/>
            <a:ext cx="594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Herein lies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 beauty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of the method.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Because every point on the surface is equidistant from the charge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evaluation of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at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every differential surface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WILL BE THE SAME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which is to say,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IS A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CONSTANT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VALUE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and because it is a constant, we can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pull it out of the integral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.  (Note that we couldn’t do that with the original Example 1 because each point was a different distance from Q.)  With that, we can write: </a:t>
            </a:r>
            <a:endParaRPr lang="en-US" sz="2000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F0E145-FDA3-E74A-852A-B831F073FAE4}"/>
              </a:ext>
            </a:extLst>
          </p:cNvPr>
          <p:cNvCxnSpPr/>
          <p:nvPr/>
        </p:nvCxnSpPr>
        <p:spPr>
          <a:xfrm flipV="1">
            <a:off x="7697918" y="1041400"/>
            <a:ext cx="1344482" cy="199940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5">
            <a:extLst>
              <a:ext uri="{FF2B5EF4-FFF2-40B4-BE49-F238E27FC236}">
                <a16:creationId xmlns:a16="http://schemas.microsoft.com/office/drawing/2014/main" id="{3EF3C42C-7834-EB4E-9AE0-3FEE73961C25}"/>
              </a:ext>
            </a:extLst>
          </p:cNvPr>
          <p:cNvGrpSpPr/>
          <p:nvPr/>
        </p:nvGrpSpPr>
        <p:grpSpPr>
          <a:xfrm>
            <a:off x="8215658" y="938458"/>
            <a:ext cx="285750" cy="393700"/>
            <a:chOff x="7105650" y="1367367"/>
            <a:chExt cx="285750" cy="3937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518E45F-D5BA-9743-A999-FB53A22DDC62}"/>
                </a:ext>
              </a:extLst>
            </p:cNvPr>
            <p:cNvSpPr/>
            <p:nvPr/>
          </p:nvSpPr>
          <p:spPr>
            <a:xfrm rot="2607034">
              <a:off x="7105650" y="1367367"/>
              <a:ext cx="285750" cy="393700"/>
            </a:xfrm>
            <a:custGeom>
              <a:avLst/>
              <a:gdLst>
                <a:gd name="connsiteX0" fmla="*/ 25400 w 285750"/>
                <a:gd name="connsiteY0" fmla="*/ 93133 h 393700"/>
                <a:gd name="connsiteX1" fmla="*/ 203200 w 285750"/>
                <a:gd name="connsiteY1" fmla="*/ 42333 h 393700"/>
                <a:gd name="connsiteX2" fmla="*/ 260350 w 285750"/>
                <a:gd name="connsiteY2" fmla="*/ 347133 h 393700"/>
                <a:gd name="connsiteX3" fmla="*/ 50800 w 285750"/>
                <a:gd name="connsiteY3" fmla="*/ 321733 h 393700"/>
                <a:gd name="connsiteX4" fmla="*/ 25400 w 285750"/>
                <a:gd name="connsiteY4" fmla="*/ 93133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93700">
                  <a:moveTo>
                    <a:pt x="25400" y="93133"/>
                  </a:moveTo>
                  <a:cubicBezTo>
                    <a:pt x="50800" y="46566"/>
                    <a:pt x="164042" y="0"/>
                    <a:pt x="203200" y="42333"/>
                  </a:cubicBezTo>
                  <a:cubicBezTo>
                    <a:pt x="242358" y="84666"/>
                    <a:pt x="285750" y="300566"/>
                    <a:pt x="260350" y="347133"/>
                  </a:cubicBezTo>
                  <a:cubicBezTo>
                    <a:pt x="234950" y="393700"/>
                    <a:pt x="91017" y="363008"/>
                    <a:pt x="50800" y="321733"/>
                  </a:cubicBezTo>
                  <a:cubicBezTo>
                    <a:pt x="10583" y="280458"/>
                    <a:pt x="0" y="139700"/>
                    <a:pt x="25400" y="9313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DCAE583-FC69-494B-B051-ACBEFC0B7306}"/>
                </a:ext>
              </a:extLst>
            </p:cNvPr>
            <p:cNvSpPr/>
            <p:nvPr/>
          </p:nvSpPr>
          <p:spPr>
            <a:xfrm>
              <a:off x="7106708" y="1525058"/>
              <a:ext cx="159279" cy="93663"/>
            </a:xfrm>
            <a:custGeom>
              <a:avLst/>
              <a:gdLst>
                <a:gd name="connsiteX0" fmla="*/ 21167 w 159279"/>
                <a:gd name="connsiteY0" fmla="*/ 24342 h 93663"/>
                <a:gd name="connsiteX1" fmla="*/ 17992 w 159279"/>
                <a:gd name="connsiteY1" fmla="*/ 84667 h 93663"/>
                <a:gd name="connsiteX2" fmla="*/ 129117 w 159279"/>
                <a:gd name="connsiteY2" fmla="*/ 78317 h 93663"/>
                <a:gd name="connsiteX3" fmla="*/ 141817 w 159279"/>
                <a:gd name="connsiteY3" fmla="*/ 8467 h 93663"/>
                <a:gd name="connsiteX4" fmla="*/ 21167 w 159279"/>
                <a:gd name="connsiteY4" fmla="*/ 24342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79" h="93663">
                  <a:moveTo>
                    <a:pt x="21167" y="24342"/>
                  </a:moveTo>
                  <a:cubicBezTo>
                    <a:pt x="530" y="37042"/>
                    <a:pt x="0" y="75671"/>
                    <a:pt x="17992" y="84667"/>
                  </a:cubicBezTo>
                  <a:cubicBezTo>
                    <a:pt x="35984" y="93663"/>
                    <a:pt x="108480" y="91017"/>
                    <a:pt x="129117" y="78317"/>
                  </a:cubicBezTo>
                  <a:cubicBezTo>
                    <a:pt x="149754" y="65617"/>
                    <a:pt x="159279" y="16934"/>
                    <a:pt x="141817" y="8467"/>
                  </a:cubicBezTo>
                  <a:cubicBezTo>
                    <a:pt x="124355" y="0"/>
                    <a:pt x="41804" y="11642"/>
                    <a:pt x="21167" y="24342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0E076C-F925-E84C-9D22-D25C5A04F990}"/>
              </a:ext>
            </a:extLst>
          </p:cNvPr>
          <p:cNvCxnSpPr>
            <a:stCxn id="12" idx="2"/>
          </p:cNvCxnSpPr>
          <p:nvPr/>
        </p:nvCxnSpPr>
        <p:spPr>
          <a:xfrm flipV="1">
            <a:off x="8345833" y="1096149"/>
            <a:ext cx="544399" cy="783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E1890B30-37E9-0E40-85BC-8F583A0A0F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9692" y="1121549"/>
          <a:ext cx="4143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5" imgW="228600" imgH="190500" progId="Equation.DSMT4">
                  <p:embed/>
                </p:oleObj>
              </mc:Choice>
              <mc:Fallback>
                <p:oleObj name="Equation" r:id="rId5" imgW="228600" imgH="190500" progId="Equation.DSMT4">
                  <p:embed/>
                  <p:pic>
                    <p:nvPicPr>
                      <p:cNvPr id="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9692" y="1121549"/>
                        <a:ext cx="41433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66E6CC99-6ADD-C54A-B3D6-6B5E091F8D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15111" y="696912"/>
          <a:ext cx="2540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7" imgW="139700" imgH="190500" progId="Equation.DSMT4">
                  <p:embed/>
                </p:oleObj>
              </mc:Choice>
              <mc:Fallback>
                <p:oleObj name="Equation" r:id="rId7" imgW="139700" imgH="190500" progId="Equation.DSMT4">
                  <p:embed/>
                  <p:pic>
                    <p:nvPicPr>
                      <p:cNvPr id="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111" y="696912"/>
                        <a:ext cx="2540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1FB6E6F-C1C8-334D-B759-785F59C55D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0513" y="2743200"/>
          <a:ext cx="206533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9" imgW="1231900" imgH="800100" progId="Equation.DSMT4">
                  <p:embed/>
                </p:oleObj>
              </mc:Choice>
              <mc:Fallback>
                <p:oleObj name="Equation" r:id="rId9" imgW="1231900" imgH="8001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40513" y="2743200"/>
                        <a:ext cx="2065337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27E109C-4189-6B41-8F75-A7093D89C785}"/>
              </a:ext>
            </a:extLst>
          </p:cNvPr>
          <p:cNvSpPr txBox="1"/>
          <p:nvPr/>
        </p:nvSpPr>
        <p:spPr>
          <a:xfrm>
            <a:off x="458672" y="3413046"/>
            <a:ext cx="6424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That makes life wonderful</a:t>
            </a:r>
            <a:r>
              <a:rPr lang="en-US" sz="2000" dirty="0">
                <a:latin typeface="Times New Roman"/>
                <a:cs typeface="Times New Roman"/>
              </a:rPr>
              <a:t>, as now the only thing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 the integral </a:t>
            </a:r>
            <a:r>
              <a:rPr lang="en-US" sz="2000" dirty="0">
                <a:latin typeface="Times New Roman"/>
                <a:cs typeface="Times New Roman"/>
              </a:rPr>
              <a:t>is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differential surface area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dirty="0">
                <a:latin typeface="Times New Roman"/>
                <a:cs typeface="Times New Roman"/>
              </a:rPr>
              <a:t>, 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summing that over the surface </a:t>
            </a:r>
            <a:r>
              <a:rPr lang="en-US" sz="2000" dirty="0">
                <a:latin typeface="Times New Roman"/>
                <a:cs typeface="Times New Roman"/>
              </a:rPr>
              <a:t>simply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yields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total surface area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of the sphere </a:t>
            </a:r>
            <a:r>
              <a:rPr lang="en-US" sz="2000" dirty="0">
                <a:latin typeface="Times New Roman"/>
                <a:cs typeface="Times New Roman"/>
              </a:rPr>
              <a:t>(         ) . . . So we can further write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A0E2922-C596-C749-85AE-4B1AB55F26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9212" y="4358660"/>
          <a:ext cx="6381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11" imgW="381000" imgH="203200" progId="Equation.DSMT4">
                  <p:embed/>
                </p:oleObj>
              </mc:Choice>
              <mc:Fallback>
                <p:oleObj name="Equation" r:id="rId11" imgW="381000" imgH="2032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19212" y="4358660"/>
                        <a:ext cx="6381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23B12A1-2F78-2843-9D23-5256A344BD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982" y="4496316"/>
          <a:ext cx="225425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Equation" r:id="rId13" imgW="1346200" imgH="1155700" progId="Equation.DSMT4">
                  <p:embed/>
                </p:oleObj>
              </mc:Choice>
              <mc:Fallback>
                <p:oleObj name="Equation" r:id="rId13" imgW="1346200" imgH="11557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35982" y="4496316"/>
                        <a:ext cx="2254250" cy="19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6814805-155F-4040-84FD-2BE2469AD4E6}"/>
              </a:ext>
            </a:extLst>
          </p:cNvPr>
          <p:cNvSpPr txBox="1"/>
          <p:nvPr/>
        </p:nvSpPr>
        <p:spPr>
          <a:xfrm>
            <a:off x="458672" y="5466279"/>
            <a:ext cx="5535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Look familiar?  </a:t>
            </a:r>
            <a:r>
              <a:rPr lang="en-US" sz="2000" dirty="0">
                <a:latin typeface="Times New Roman"/>
                <a:cs typeface="Times New Roman"/>
              </a:rPr>
              <a:t>It should.  It’s the same as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function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we derived for a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point charge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using Coulomb’s Law</a:t>
            </a:r>
            <a:r>
              <a:rPr lang="en-US" sz="2000" dirty="0">
                <a:latin typeface="Times New Roman"/>
                <a:cs typeface="Times New Roman"/>
              </a:rPr>
              <a:t>! 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21" name="TextBox 43">
            <a:extLst>
              <a:ext uri="{FF2B5EF4-FFF2-40B4-BE49-F238E27FC236}">
                <a16:creationId xmlns:a16="http://schemas.microsoft.com/office/drawing/2014/main" id="{D9A6C1AB-0946-8049-8AAE-3BE1008E9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483594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10.    </a:t>
            </a:r>
          </a:p>
        </p:txBody>
      </p:sp>
    </p:spTree>
    <p:extLst>
      <p:ext uri="{BB962C8B-B14F-4D97-AF65-F5344CB8AC3E}">
        <p14:creationId xmlns:p14="http://schemas.microsoft.com/office/powerpoint/2010/main" val="40781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why is this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91" y="1600200"/>
            <a:ext cx="8646289" cy="319171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Gauss’s Law helps us</a:t>
            </a:r>
            <a:r>
              <a:rPr lang="en-US" sz="2000" dirty="0"/>
              <a:t> understand what’s going on inside conductors and insulators, and supports what we said about electrostatic equilibrium before. To recap: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Remember that </a:t>
            </a:r>
            <a:r>
              <a:rPr lang="en-US" dirty="0"/>
              <a:t>the field inside a conductor itself is 0!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Charges on the surface </a:t>
            </a:r>
            <a:r>
              <a:rPr lang="en-US" dirty="0"/>
              <a:t>of a conductor can produce electric fields outside the conductor (we’ve seen this).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Placing a charge </a:t>
            </a:r>
            <a:r>
              <a:rPr lang="en-US" u="sng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inside</a:t>
            </a: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/>
              <a:t>the conductor can </a:t>
            </a:r>
            <a:r>
              <a:rPr lang="en-US" u="sng" dirty="0"/>
              <a:t>also</a:t>
            </a:r>
            <a:r>
              <a:rPr lang="en-US" dirty="0"/>
              <a:t> produce an electric field outside the conductor!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To wit</a:t>
            </a:r>
            <a:r>
              <a:rPr lang="mr-IN" dirty="0">
                <a:solidFill>
                  <a:srgbClr val="FF0000"/>
                </a:solidFill>
                <a:latin typeface="Apple Chancery" panose="03020702040506060504" pitchFamily="66" charset="-79"/>
              </a:rPr>
              <a:t>…</a:t>
            </a:r>
            <a:endParaRPr lang="en-US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4" name="TextBox 43">
            <a:extLst>
              <a:ext uri="{FF2B5EF4-FFF2-40B4-BE49-F238E27FC236}">
                <a16:creationId xmlns:a16="http://schemas.microsoft.com/office/drawing/2014/main" id="{95096705-C628-4B42-97DC-53B6A0A6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554126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112.    </a:t>
            </a:r>
          </a:p>
        </p:txBody>
      </p:sp>
    </p:spTree>
    <p:extLst>
      <p:ext uri="{BB962C8B-B14F-4D97-AF65-F5344CB8AC3E}">
        <p14:creationId xmlns:p14="http://schemas.microsoft.com/office/powerpoint/2010/main" val="174092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the electric field look like here?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4879" y="1867020"/>
            <a:ext cx="3099081" cy="3098680"/>
            <a:chOff x="2478401" y="1093758"/>
            <a:chExt cx="4608199" cy="4773642"/>
          </a:xfrm>
        </p:grpSpPr>
        <p:sp>
          <p:nvSpPr>
            <p:cNvPr id="4" name="AutoShape 6"/>
            <p:cNvSpPr>
              <a:spLocks/>
            </p:cNvSpPr>
            <p:nvPr/>
          </p:nvSpPr>
          <p:spPr bwMode="auto">
            <a:xfrm>
              <a:off x="2743200" y="1524000"/>
              <a:ext cx="4343400" cy="4343400"/>
            </a:xfrm>
            <a:custGeom>
              <a:avLst/>
              <a:gdLst>
                <a:gd name="T0" fmla="*/ 2171700 w 21600"/>
                <a:gd name="T1" fmla="*/ 0 h 21600"/>
                <a:gd name="T2" fmla="*/ 636027 w 21600"/>
                <a:gd name="T3" fmla="*/ 636027 h 21600"/>
                <a:gd name="T4" fmla="*/ 0 w 21600"/>
                <a:gd name="T5" fmla="*/ 2171700 h 21600"/>
                <a:gd name="T6" fmla="*/ 636027 w 21600"/>
                <a:gd name="T7" fmla="*/ 3707373 h 21600"/>
                <a:gd name="T8" fmla="*/ 2171700 w 21600"/>
                <a:gd name="T9" fmla="*/ 4343400 h 21600"/>
                <a:gd name="T10" fmla="*/ 3707373 w 21600"/>
                <a:gd name="T11" fmla="*/ 3707373 h 21600"/>
                <a:gd name="T12" fmla="*/ 4343400 w 21600"/>
                <a:gd name="T13" fmla="*/ 2171700 h 21600"/>
                <a:gd name="T14" fmla="*/ 3707373 w 21600"/>
                <a:gd name="T15" fmla="*/ 63602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FF16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Text Box 8"/>
            <p:cNvSpPr txBox="1">
              <a:spLocks/>
            </p:cNvSpPr>
            <p:nvPr/>
          </p:nvSpPr>
          <p:spPr bwMode="auto">
            <a:xfrm>
              <a:off x="4240213" y="2879725"/>
              <a:ext cx="4492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000"/>
                <a:t>air</a:t>
              </a:r>
              <a:endParaRPr lang="en-US" altLang="en-US"/>
            </a:p>
          </p:txBody>
        </p:sp>
        <p:sp>
          <p:nvSpPr>
            <p:cNvPr id="7" name="Text Box 9"/>
            <p:cNvSpPr txBox="1">
              <a:spLocks/>
            </p:cNvSpPr>
            <p:nvPr/>
          </p:nvSpPr>
          <p:spPr bwMode="auto">
            <a:xfrm>
              <a:off x="3649664" y="1874837"/>
              <a:ext cx="2562970" cy="61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000"/>
                <a:t>conductor</a:t>
              </a:r>
              <a:endParaRPr lang="en-US" altLang="en-US"/>
            </a:p>
          </p:txBody>
        </p:sp>
        <p:sp>
          <p:nvSpPr>
            <p:cNvPr id="8" name="Text Box 10"/>
            <p:cNvSpPr txBox="1">
              <a:spLocks/>
            </p:cNvSpPr>
            <p:nvPr/>
          </p:nvSpPr>
          <p:spPr bwMode="auto">
            <a:xfrm>
              <a:off x="2478401" y="1093758"/>
              <a:ext cx="717605" cy="61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000"/>
                <a:t>air</a:t>
              </a:r>
              <a:endParaRPr lang="en-US" altLang="en-US"/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50723" y="1298222"/>
            <a:ext cx="3616037" cy="21053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 conductor has</a:t>
            </a:r>
            <a:r>
              <a:rPr lang="en-US" sz="2800" dirty="0"/>
              <a:t> a net positive charge Q, distributed on its outer surface. From before, we know that the electric field inside the conductor should be zero. Does Gauss’s Law support this?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22826" y="2143479"/>
            <a:ext cx="233379" cy="233379"/>
            <a:chOff x="4224321" y="1955800"/>
            <a:chExt cx="390555" cy="39055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333393" y="2539429"/>
            <a:ext cx="233379" cy="233379"/>
            <a:chOff x="4224321" y="1955800"/>
            <a:chExt cx="390555" cy="39055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27270" y="3012294"/>
            <a:ext cx="233379" cy="233379"/>
            <a:chOff x="4224321" y="1955800"/>
            <a:chExt cx="390555" cy="39055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361100" y="1965191"/>
            <a:ext cx="233379" cy="233379"/>
            <a:chOff x="4224321" y="1955800"/>
            <a:chExt cx="390555" cy="39055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97907" y="2005160"/>
            <a:ext cx="233379" cy="233379"/>
            <a:chOff x="4224321" y="1955800"/>
            <a:chExt cx="390555" cy="39055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312059" y="2225138"/>
            <a:ext cx="233379" cy="233379"/>
            <a:chOff x="4224321" y="1955800"/>
            <a:chExt cx="390555" cy="39055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50028" y="2554430"/>
            <a:ext cx="233379" cy="233379"/>
            <a:chOff x="4224321" y="1955800"/>
            <a:chExt cx="390555" cy="390555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40741" y="3006219"/>
            <a:ext cx="233379" cy="233379"/>
            <a:chOff x="4224321" y="1955800"/>
            <a:chExt cx="390555" cy="390555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672602" y="3581158"/>
            <a:ext cx="233379" cy="233379"/>
            <a:chOff x="4224321" y="1955800"/>
            <a:chExt cx="390555" cy="3905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470241" y="4111669"/>
            <a:ext cx="233379" cy="233379"/>
            <a:chOff x="4224321" y="1955800"/>
            <a:chExt cx="390555" cy="390555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70829" y="3567721"/>
            <a:ext cx="233379" cy="233379"/>
            <a:chOff x="4224321" y="1955800"/>
            <a:chExt cx="390555" cy="390555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838646" y="4137245"/>
            <a:ext cx="233379" cy="233379"/>
            <a:chOff x="4224321" y="1955800"/>
            <a:chExt cx="390555" cy="390555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164623" y="4543442"/>
            <a:ext cx="233379" cy="233379"/>
            <a:chOff x="4224321" y="1955800"/>
            <a:chExt cx="390555" cy="390555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564528" y="4790257"/>
            <a:ext cx="233379" cy="233379"/>
            <a:chOff x="4224321" y="1955800"/>
            <a:chExt cx="390555" cy="390555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114945" y="4913428"/>
            <a:ext cx="233379" cy="233379"/>
            <a:chOff x="4224321" y="1955800"/>
            <a:chExt cx="390555" cy="390555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722241" y="4789254"/>
            <a:ext cx="233379" cy="233379"/>
            <a:chOff x="4224321" y="1955800"/>
            <a:chExt cx="390555" cy="390555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193081" y="4510147"/>
            <a:ext cx="233379" cy="233379"/>
            <a:chOff x="4224321" y="1955800"/>
            <a:chExt cx="390555" cy="390555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419600" y="1955800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4419599" y="1955801"/>
              <a:ext cx="0" cy="390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/>
          <p:cNvSpPr/>
          <p:nvPr/>
        </p:nvSpPr>
        <p:spPr>
          <a:xfrm>
            <a:off x="1038990" y="2313294"/>
            <a:ext cx="2475960" cy="247596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340944" y="3567721"/>
                <a:ext cx="4757812" cy="1492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ea typeface="Palatino Linotype" charset="0"/>
                    <a:cs typeface="Apple Chancery" panose="03020702040506060504" pitchFamily="66" charset="-79"/>
                  </a:rPr>
                  <a:t>If our Gaussian surface is </a:t>
                </a:r>
                <a:r>
                  <a:rPr lang="en-US" sz="2000" dirty="0">
                    <a:solidFill>
                      <a:srgbClr val="1432BC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inside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the conductor, it encloses no net charge.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rgbClr val="C00000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E</m:t>
                        </m:r>
                      </m:sub>
                    </m:sSub>
                    <m:r>
                      <a:rPr lang="en-US" sz="2000">
                        <a:solidFill>
                          <a:srgbClr val="C00000"/>
                        </a:solidFill>
                        <a:latin typeface="Cambria Math" charset="0"/>
                        <a:ea typeface="Palatino Linotype" charset="0"/>
                        <a:cs typeface="Palatino Linotype" charset="0"/>
                      </a:rPr>
                      <m:t>=</m:t>
                    </m:r>
                    <m:f>
                      <m:fPr>
                        <m:ctrlPr>
                          <a:rPr lang="mr-I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Palatino Linotype" charset="0"/>
                                <a:cs typeface="Palatino Linotype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Palatino Linotype" charset="0"/>
                                <a:cs typeface="Palatino Linotype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Palatino Linotype" charset="0"/>
                                <a:cs typeface="Palatino Linotype" charset="0"/>
                              </a:rPr>
                              <m:t>𝑖𝑛𝑠𝑖𝑑𝑒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Palatino Linotype" charset="0"/>
                                <a:cs typeface="Palatino Linotype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Palatino Linotype" charset="0"/>
                                <a:cs typeface="Palatino Linotype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Palatino Linotype" charset="0"/>
                                <a:cs typeface="Palatino Linotype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= EA, and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Q</a:t>
                </a:r>
                <a:r>
                  <a:rPr lang="en-US" sz="2000" baseline="-2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inside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= 0, there is no electric field inside the conductor.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44" y="3567721"/>
                <a:ext cx="4757812" cy="1492588"/>
              </a:xfrm>
              <a:prstGeom prst="rect">
                <a:avLst/>
              </a:prstGeom>
              <a:blipFill>
                <a:blip r:embed="rId2"/>
                <a:stretch>
                  <a:fillRect l="-1330" t="-2521" r="-1064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/>
          <p:nvPr/>
        </p:nvSpPr>
        <p:spPr>
          <a:xfrm>
            <a:off x="368810" y="1655581"/>
            <a:ext cx="3851153" cy="3851153"/>
          </a:xfrm>
          <a:prstGeom prst="ellipse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470242" y="5243014"/>
                <a:ext cx="5340882" cy="1186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ea typeface="Palatino Linotype" charset="0"/>
                    <a:cs typeface="Apple Chancery" panose="03020702040506060504" pitchFamily="66" charset="-79"/>
                  </a:rPr>
                  <a:t>If our Gaussian surface 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is </a:t>
                </a:r>
                <a:r>
                  <a:rPr lang="en-US" sz="2000" dirty="0">
                    <a:solidFill>
                      <a:srgbClr val="1432BC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outside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the conductor, it encloses charge Q. Thus, the electric field outside the conductor is 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𝑄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(4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Palatino Linotype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242" y="5243014"/>
                <a:ext cx="5340882" cy="1186415"/>
              </a:xfrm>
              <a:prstGeom prst="rect">
                <a:avLst/>
              </a:prstGeom>
              <a:blipFill>
                <a:blip r:embed="rId3"/>
                <a:stretch>
                  <a:fillRect l="-1188" t="-4211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/>
          <p:nvPr/>
        </p:nvCxnSpPr>
        <p:spPr>
          <a:xfrm flipV="1">
            <a:off x="2231635" y="2671119"/>
            <a:ext cx="807881" cy="9100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231635" y="2787809"/>
            <a:ext cx="1781565" cy="7799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43">
            <a:extLst>
              <a:ext uri="{FF2B5EF4-FFF2-40B4-BE49-F238E27FC236}">
                <a16:creationId xmlns:a16="http://schemas.microsoft.com/office/drawing/2014/main" id="{3B91DA7A-7166-104D-ABD7-A8297CBE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483594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12.    </a:t>
            </a:r>
          </a:p>
        </p:txBody>
      </p:sp>
    </p:spTree>
    <p:extLst>
      <p:ext uri="{BB962C8B-B14F-4D97-AF65-F5344CB8AC3E}">
        <p14:creationId xmlns:p14="http://schemas.microsoft.com/office/powerpoint/2010/main" val="9341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68" grpId="0" animBg="1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Text Box 4"/>
          <p:cNvSpPr txBox="1">
            <a:spLocks/>
          </p:cNvSpPr>
          <p:nvPr/>
        </p:nvSpPr>
        <p:spPr bwMode="auto">
          <a:xfrm>
            <a:off x="278275" y="1181239"/>
            <a:ext cx="8408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What do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 electric field lines look like for a conducting sphere if there is a charge Q at its center?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4544" y="4482231"/>
            <a:ext cx="3020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If our Gaussian surface is inside the conductor, it encloses no net charge! </a:t>
            </a:r>
          </a:p>
        </p:txBody>
      </p:sp>
      <p:sp>
        <p:nvSpPr>
          <p:cNvPr id="15" name="Text Box 4"/>
          <p:cNvSpPr txBox="1">
            <a:spLocks/>
          </p:cNvSpPr>
          <p:nvPr/>
        </p:nvSpPr>
        <p:spPr bwMode="auto">
          <a:xfrm>
            <a:off x="4756768" y="1896327"/>
            <a:ext cx="429579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This induces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 -Q charge on the inside surface of the conductor, and a +Q charge on the outside.</a:t>
            </a:r>
          </a:p>
          <a:p>
            <a:pPr algn="l" eaLnBrk="1" hangingPunct="1"/>
            <a:endParaRPr lang="en-US" alt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Thus we end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up with field lines as shown.</a:t>
            </a:r>
          </a:p>
          <a:p>
            <a:pPr algn="l" eaLnBrk="1" hangingPunct="1"/>
            <a:endParaRPr lang="en-US" alt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Why are there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no field lines in the conductor?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6250" r="9384" b="3820"/>
          <a:stretch/>
        </p:blipFill>
        <p:spPr>
          <a:xfrm>
            <a:off x="711200" y="2286000"/>
            <a:ext cx="3530600" cy="353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4179" r="2279" b="3518"/>
          <a:stretch/>
        </p:blipFill>
        <p:spPr>
          <a:xfrm>
            <a:off x="278275" y="1885950"/>
            <a:ext cx="4396449" cy="43307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64575" y="5567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How are there </a:t>
            </a:r>
            <a:r>
              <a:rPr lang="en-US" altLang="en-US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field lines outside the conductor?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6515" y="5890309"/>
            <a:ext cx="3020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 Gaussian surface outside the conductor encloses a net charge of +Q!</a:t>
            </a:r>
          </a:p>
        </p:txBody>
      </p:sp>
      <p:sp>
        <p:nvSpPr>
          <p:cNvPr id="10" name="TextBox 43">
            <a:extLst>
              <a:ext uri="{FF2B5EF4-FFF2-40B4-BE49-F238E27FC236}">
                <a16:creationId xmlns:a16="http://schemas.microsoft.com/office/drawing/2014/main" id="{FD88F2A7-8367-8240-A9D1-F72219ADD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483594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13.    </a:t>
            </a:r>
          </a:p>
        </p:txBody>
      </p:sp>
    </p:spTree>
    <p:extLst>
      <p:ext uri="{BB962C8B-B14F-4D97-AF65-F5344CB8AC3E}">
        <p14:creationId xmlns:p14="http://schemas.microsoft.com/office/powerpoint/2010/main" val="247528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252"/>
            <a:ext cx="8229600" cy="741026"/>
          </a:xfrm>
        </p:spPr>
        <p:txBody>
          <a:bodyPr/>
          <a:lstStyle/>
          <a:p>
            <a:r>
              <a:rPr lang="en-US" dirty="0"/>
              <a:t>Electrical shielding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22745"/>
            <a:ext cx="8223253" cy="4978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0" y="6395304"/>
            <a:ext cx="2044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Palatino Linotype" charset="0"/>
                <a:ea typeface="Palatino Linotype" charset="0"/>
                <a:cs typeface="Palatino Linotype" charset="0"/>
              </a:rPr>
              <a:t>c/o C. Vivo</a:t>
            </a:r>
          </a:p>
        </p:txBody>
      </p:sp>
      <p:sp>
        <p:nvSpPr>
          <p:cNvPr id="7" name="TextBox 43">
            <a:extLst>
              <a:ext uri="{FF2B5EF4-FFF2-40B4-BE49-F238E27FC236}">
                <a16:creationId xmlns:a16="http://schemas.microsoft.com/office/drawing/2014/main" id="{F62DFE4B-06EF-D84D-9C39-6562D219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483594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14.    </a:t>
            </a:r>
          </a:p>
        </p:txBody>
      </p:sp>
    </p:spTree>
    <p:extLst>
      <p:ext uri="{BB962C8B-B14F-4D97-AF65-F5344CB8AC3E}">
        <p14:creationId xmlns:p14="http://schemas.microsoft.com/office/powerpoint/2010/main" val="342751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Faraday Cage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35" y="1358900"/>
            <a:ext cx="6734849" cy="488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6395304"/>
            <a:ext cx="2044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Palatino Linotype" charset="0"/>
                <a:ea typeface="Palatino Linotype" charset="0"/>
                <a:cs typeface="Palatino Linotype" charset="0"/>
              </a:rPr>
              <a:t>c/o C. Vivo</a:t>
            </a:r>
          </a:p>
        </p:txBody>
      </p:sp>
      <p:sp>
        <p:nvSpPr>
          <p:cNvPr id="6" name="TextBox 43">
            <a:extLst>
              <a:ext uri="{FF2B5EF4-FFF2-40B4-BE49-F238E27FC236}">
                <a16:creationId xmlns:a16="http://schemas.microsoft.com/office/drawing/2014/main" id="{7CB3EDB3-090D-5341-95D6-CC8B5DFA5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483594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15.    </a:t>
            </a:r>
          </a:p>
        </p:txBody>
      </p:sp>
    </p:spTree>
    <p:extLst>
      <p:ext uri="{BB962C8B-B14F-4D97-AF65-F5344CB8AC3E}">
        <p14:creationId xmlns:p14="http://schemas.microsoft.com/office/powerpoint/2010/main" val="174885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3457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107" y="961115"/>
                <a:ext cx="8715737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We can describe</a:t>
                </a:r>
                <a:r>
                  <a:rPr lang="en-US" dirty="0"/>
                  <a:t> the piece of paper (oriented parallel to the screen again) with an </a:t>
                </a:r>
                <a:r>
                  <a:rPr lang="en-US" b="1" dirty="0"/>
                  <a:t>area vector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An </a:t>
                </a:r>
                <a:r>
                  <a:rPr lang="en-US" b="1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area vector</a:t>
                </a:r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 </a:t>
                </a:r>
                <a:r>
                  <a:rPr lang="en-US" dirty="0"/>
                  <a:t>points perpendicular to the surface whose area you’re representing (a normal vector!)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So let’s say</a:t>
                </a:r>
                <a:r>
                  <a:rPr lang="en-US" dirty="0"/>
                  <a:t> the area vector for the piece of paper is pointing away from the screen (in the same direction as the electric field).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Electric flux</a:t>
                </a:r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)</a:t>
                </a:r>
                <a:r>
                  <a:rPr lang="en-US" dirty="0"/>
                  <a:t> is produced by the </a:t>
                </a:r>
                <a:r>
                  <a:rPr lang="en-US" b="1" dirty="0"/>
                  <a:t>electric field component that is parallel to the area (normal) vector for a surface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Electric flux is</a:t>
                </a:r>
                <a:r>
                  <a:rPr lang="en-US" dirty="0"/>
                  <a:t> a way to measure how much of the electric field (e.g. the number of field lines) is passing through a surface of area </a:t>
                </a:r>
                <a:r>
                  <a:rPr lang="en-US" i="1" dirty="0"/>
                  <a:t>A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Mathematically: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107" y="961115"/>
                <a:ext cx="8715737" cy="4525963"/>
              </a:xfrm>
              <a:blipFill>
                <a:blip r:embed="rId2"/>
                <a:stretch>
                  <a:fillRect l="-1164" t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62429" y="5146912"/>
                <a:ext cx="2370072" cy="3471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E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E</m:t>
                          </m:r>
                        </m:e>
                      </m:acc>
                      <m:r>
                        <a:rPr lang="en-US" sz="2000" i="0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A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EAcos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θ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429" y="5146912"/>
                <a:ext cx="2370072" cy="347146"/>
              </a:xfrm>
              <a:prstGeom prst="rect">
                <a:avLst/>
              </a:prstGeom>
              <a:blipFill>
                <a:blip r:embed="rId3"/>
                <a:stretch>
                  <a:fillRect l="-1596" r="-1596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07635" y="5545929"/>
            <a:ext cx="27750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1432BC"/>
                </a:solidFill>
                <a:latin typeface="Palatino Linotype" charset="0"/>
                <a:ea typeface="Palatino Linotype" charset="0"/>
                <a:cs typeface="Palatino Linotype" charset="0"/>
              </a:rPr>
              <a:t>The angle between E and A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591735" y="5494058"/>
            <a:ext cx="215900" cy="213454"/>
          </a:xfrm>
          <a:prstGeom prst="straightConnector1">
            <a:avLst/>
          </a:prstGeom>
          <a:ln>
            <a:solidFill>
              <a:srgbClr val="143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43024" y="5869094"/>
                <a:ext cx="2504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1825B8"/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Units</a:t>
                </a:r>
                <a:r>
                  <a:rPr lang="en-US" dirty="0">
                    <a:solidFill>
                      <a:srgbClr val="1825B8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1825B8"/>
                        </a:solidFill>
                        <a:latin typeface="Cambria Math" charset="0"/>
                      </a:rPr>
                      <m:t>N</m:t>
                    </m:r>
                    <m:r>
                      <a:rPr lang="en-US">
                        <a:solidFill>
                          <a:srgbClr val="1825B8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solidFill>
                              <a:srgbClr val="1825B8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1825B8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m</m:t>
                        </m:r>
                      </m:e>
                      <m:sup>
                        <m:r>
                          <a:rPr lang="en-US">
                            <a:solidFill>
                              <a:srgbClr val="1825B8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1825B8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1825B8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C</m:t>
                    </m:r>
                  </m:oMath>
                </a14:m>
                <a:endParaRPr lang="en-US" dirty="0">
                  <a:solidFill>
                    <a:srgbClr val="1825B8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24" y="5869094"/>
                <a:ext cx="2504441" cy="369332"/>
              </a:xfrm>
              <a:prstGeom prst="rect">
                <a:avLst/>
              </a:prstGeom>
              <a:blipFill>
                <a:blip r:embed="rId4"/>
                <a:stretch>
                  <a:fillRect l="-20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2768600" y="5494058"/>
            <a:ext cx="697617" cy="297097"/>
          </a:xfrm>
          <a:prstGeom prst="straightConnector1">
            <a:avLst/>
          </a:prstGeom>
          <a:ln>
            <a:solidFill>
              <a:srgbClr val="143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3">
            <a:extLst>
              <a:ext uri="{FF2B5EF4-FFF2-40B4-BE49-F238E27FC236}">
                <a16:creationId xmlns:a16="http://schemas.microsoft.com/office/drawing/2014/main" id="{CC768130-2722-FC4C-A468-FB8E0AC3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413062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2.    </a:t>
            </a:r>
          </a:p>
        </p:txBody>
      </p:sp>
    </p:spTree>
    <p:extLst>
      <p:ext uri="{BB962C8B-B14F-4D97-AF65-F5344CB8AC3E}">
        <p14:creationId xmlns:p14="http://schemas.microsoft.com/office/powerpoint/2010/main" val="300201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surface isn’t regular?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95" y="1298222"/>
            <a:ext cx="8135266" cy="11768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If you have</a:t>
            </a:r>
            <a:r>
              <a:rPr lang="en-US" sz="2200" dirty="0"/>
              <a:t> an irregular surface, then simply dotting E and A won’t work. This requires calculus!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We won’t be evaluating </a:t>
            </a:r>
            <a:r>
              <a:rPr lang="en-US" dirty="0"/>
              <a:t>these integrals, but it’s worth seeing what this would be like in a non-ideal, real-world problem</a:t>
            </a:r>
          </a:p>
        </p:txBody>
      </p:sp>
      <p:sp>
        <p:nvSpPr>
          <p:cNvPr id="4" name="Freeform 3"/>
          <p:cNvSpPr/>
          <p:nvPr/>
        </p:nvSpPr>
        <p:spPr>
          <a:xfrm>
            <a:off x="5453528" y="2666446"/>
            <a:ext cx="3470339" cy="2703537"/>
          </a:xfrm>
          <a:custGeom>
            <a:avLst/>
            <a:gdLst>
              <a:gd name="connsiteX0" fmla="*/ 514350 w 2605617"/>
              <a:gd name="connsiteY0" fmla="*/ 889000 h 2029883"/>
              <a:gd name="connsiteX1" fmla="*/ 958850 w 2605617"/>
              <a:gd name="connsiteY1" fmla="*/ 673100 h 2029883"/>
              <a:gd name="connsiteX2" fmla="*/ 1200150 w 2605617"/>
              <a:gd name="connsiteY2" fmla="*/ 292100 h 2029883"/>
              <a:gd name="connsiteX3" fmla="*/ 1454150 w 2605617"/>
              <a:gd name="connsiteY3" fmla="*/ 76200 h 2029883"/>
              <a:gd name="connsiteX4" fmla="*/ 1974850 w 2605617"/>
              <a:gd name="connsiteY4" fmla="*/ 63500 h 2029883"/>
              <a:gd name="connsiteX5" fmla="*/ 2381250 w 2605617"/>
              <a:gd name="connsiteY5" fmla="*/ 457200 h 2029883"/>
              <a:gd name="connsiteX6" fmla="*/ 2571750 w 2605617"/>
              <a:gd name="connsiteY6" fmla="*/ 1168400 h 2029883"/>
              <a:gd name="connsiteX7" fmla="*/ 2584450 w 2605617"/>
              <a:gd name="connsiteY7" fmla="*/ 1765300 h 2029883"/>
              <a:gd name="connsiteX8" fmla="*/ 2470150 w 2605617"/>
              <a:gd name="connsiteY8" fmla="*/ 1981200 h 2029883"/>
              <a:gd name="connsiteX9" fmla="*/ 2152650 w 2605617"/>
              <a:gd name="connsiteY9" fmla="*/ 1981200 h 2029883"/>
              <a:gd name="connsiteX10" fmla="*/ 1670050 w 2605617"/>
              <a:gd name="connsiteY10" fmla="*/ 1689100 h 2029883"/>
              <a:gd name="connsiteX11" fmla="*/ 1136650 w 2605617"/>
              <a:gd name="connsiteY11" fmla="*/ 1524000 h 2029883"/>
              <a:gd name="connsiteX12" fmla="*/ 552450 w 2605617"/>
              <a:gd name="connsiteY12" fmla="*/ 1536700 h 2029883"/>
              <a:gd name="connsiteX13" fmla="*/ 69850 w 2605617"/>
              <a:gd name="connsiteY13" fmla="*/ 1409700 h 2029883"/>
              <a:gd name="connsiteX14" fmla="*/ 133350 w 2605617"/>
              <a:gd name="connsiteY14" fmla="*/ 1079500 h 2029883"/>
              <a:gd name="connsiteX15" fmla="*/ 514350 w 2605617"/>
              <a:gd name="connsiteY15" fmla="*/ 889000 h 20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5617" h="2029883">
                <a:moveTo>
                  <a:pt x="514350" y="889000"/>
                </a:moveTo>
                <a:cubicBezTo>
                  <a:pt x="651933" y="821267"/>
                  <a:pt x="844550" y="772583"/>
                  <a:pt x="958850" y="673100"/>
                </a:cubicBezTo>
                <a:cubicBezTo>
                  <a:pt x="1073150" y="573617"/>
                  <a:pt x="1117600" y="391583"/>
                  <a:pt x="1200150" y="292100"/>
                </a:cubicBezTo>
                <a:cubicBezTo>
                  <a:pt x="1282700" y="192617"/>
                  <a:pt x="1325033" y="114300"/>
                  <a:pt x="1454150" y="76200"/>
                </a:cubicBezTo>
                <a:cubicBezTo>
                  <a:pt x="1583267" y="38100"/>
                  <a:pt x="1820333" y="0"/>
                  <a:pt x="1974850" y="63500"/>
                </a:cubicBezTo>
                <a:cubicBezTo>
                  <a:pt x="2129367" y="127000"/>
                  <a:pt x="2281767" y="273050"/>
                  <a:pt x="2381250" y="457200"/>
                </a:cubicBezTo>
                <a:cubicBezTo>
                  <a:pt x="2480733" y="641350"/>
                  <a:pt x="2537883" y="950383"/>
                  <a:pt x="2571750" y="1168400"/>
                </a:cubicBezTo>
                <a:cubicBezTo>
                  <a:pt x="2605617" y="1386417"/>
                  <a:pt x="2601383" y="1629833"/>
                  <a:pt x="2584450" y="1765300"/>
                </a:cubicBezTo>
                <a:cubicBezTo>
                  <a:pt x="2567517" y="1900767"/>
                  <a:pt x="2542117" y="1945217"/>
                  <a:pt x="2470150" y="1981200"/>
                </a:cubicBezTo>
                <a:cubicBezTo>
                  <a:pt x="2398183" y="2017183"/>
                  <a:pt x="2286000" y="2029883"/>
                  <a:pt x="2152650" y="1981200"/>
                </a:cubicBezTo>
                <a:cubicBezTo>
                  <a:pt x="2019300" y="1932517"/>
                  <a:pt x="1839383" y="1765300"/>
                  <a:pt x="1670050" y="1689100"/>
                </a:cubicBezTo>
                <a:cubicBezTo>
                  <a:pt x="1500717" y="1612900"/>
                  <a:pt x="1322917" y="1549400"/>
                  <a:pt x="1136650" y="1524000"/>
                </a:cubicBezTo>
                <a:cubicBezTo>
                  <a:pt x="950383" y="1498600"/>
                  <a:pt x="730250" y="1555750"/>
                  <a:pt x="552450" y="1536700"/>
                </a:cubicBezTo>
                <a:cubicBezTo>
                  <a:pt x="374650" y="1517650"/>
                  <a:pt x="139700" y="1485900"/>
                  <a:pt x="69850" y="1409700"/>
                </a:cubicBezTo>
                <a:cubicBezTo>
                  <a:pt x="0" y="1333500"/>
                  <a:pt x="59267" y="1166283"/>
                  <a:pt x="133350" y="1079500"/>
                </a:cubicBezTo>
                <a:cubicBezTo>
                  <a:pt x="207433" y="992717"/>
                  <a:pt x="376767" y="956733"/>
                  <a:pt x="514350" y="889000"/>
                </a:cubicBezTo>
                <a:close/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6341551" y="4239516"/>
            <a:ext cx="270636" cy="236806"/>
          </a:xfrm>
          <a:prstGeom prst="cub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485332" y="4149304"/>
            <a:ext cx="1592799" cy="23821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35"/>
          <p:cNvGrpSpPr/>
          <p:nvPr/>
        </p:nvGrpSpPr>
        <p:grpSpPr>
          <a:xfrm>
            <a:off x="7385050" y="4034367"/>
            <a:ext cx="285750" cy="393700"/>
            <a:chOff x="7105650" y="1367367"/>
            <a:chExt cx="285750" cy="393700"/>
          </a:xfrm>
        </p:grpSpPr>
        <p:sp>
          <p:nvSpPr>
            <p:cNvPr id="8" name="Freeform 7"/>
            <p:cNvSpPr/>
            <p:nvPr/>
          </p:nvSpPr>
          <p:spPr>
            <a:xfrm rot="2607034">
              <a:off x="7105650" y="1367367"/>
              <a:ext cx="285750" cy="393700"/>
            </a:xfrm>
            <a:custGeom>
              <a:avLst/>
              <a:gdLst>
                <a:gd name="connsiteX0" fmla="*/ 25400 w 285750"/>
                <a:gd name="connsiteY0" fmla="*/ 93133 h 393700"/>
                <a:gd name="connsiteX1" fmla="*/ 203200 w 285750"/>
                <a:gd name="connsiteY1" fmla="*/ 42333 h 393700"/>
                <a:gd name="connsiteX2" fmla="*/ 260350 w 285750"/>
                <a:gd name="connsiteY2" fmla="*/ 347133 h 393700"/>
                <a:gd name="connsiteX3" fmla="*/ 50800 w 285750"/>
                <a:gd name="connsiteY3" fmla="*/ 321733 h 393700"/>
                <a:gd name="connsiteX4" fmla="*/ 25400 w 285750"/>
                <a:gd name="connsiteY4" fmla="*/ 93133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93700">
                  <a:moveTo>
                    <a:pt x="25400" y="93133"/>
                  </a:moveTo>
                  <a:cubicBezTo>
                    <a:pt x="50800" y="46566"/>
                    <a:pt x="164042" y="0"/>
                    <a:pt x="203200" y="42333"/>
                  </a:cubicBezTo>
                  <a:cubicBezTo>
                    <a:pt x="242358" y="84666"/>
                    <a:pt x="285750" y="300566"/>
                    <a:pt x="260350" y="347133"/>
                  </a:cubicBezTo>
                  <a:cubicBezTo>
                    <a:pt x="234950" y="393700"/>
                    <a:pt x="91017" y="363008"/>
                    <a:pt x="50800" y="321733"/>
                  </a:cubicBezTo>
                  <a:cubicBezTo>
                    <a:pt x="10583" y="280458"/>
                    <a:pt x="0" y="139700"/>
                    <a:pt x="25400" y="93133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106708" y="1525058"/>
              <a:ext cx="159279" cy="93663"/>
            </a:xfrm>
            <a:custGeom>
              <a:avLst/>
              <a:gdLst>
                <a:gd name="connsiteX0" fmla="*/ 21167 w 159279"/>
                <a:gd name="connsiteY0" fmla="*/ 24342 h 93663"/>
                <a:gd name="connsiteX1" fmla="*/ 17992 w 159279"/>
                <a:gd name="connsiteY1" fmla="*/ 84667 h 93663"/>
                <a:gd name="connsiteX2" fmla="*/ 129117 w 159279"/>
                <a:gd name="connsiteY2" fmla="*/ 78317 h 93663"/>
                <a:gd name="connsiteX3" fmla="*/ 141817 w 159279"/>
                <a:gd name="connsiteY3" fmla="*/ 8467 h 93663"/>
                <a:gd name="connsiteX4" fmla="*/ 21167 w 159279"/>
                <a:gd name="connsiteY4" fmla="*/ 24342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79" h="93663">
                  <a:moveTo>
                    <a:pt x="21167" y="24342"/>
                  </a:moveTo>
                  <a:cubicBezTo>
                    <a:pt x="530" y="37042"/>
                    <a:pt x="0" y="75671"/>
                    <a:pt x="17992" y="84667"/>
                  </a:cubicBezTo>
                  <a:cubicBezTo>
                    <a:pt x="35984" y="93663"/>
                    <a:pt x="108480" y="91017"/>
                    <a:pt x="129117" y="78317"/>
                  </a:cubicBezTo>
                  <a:cubicBezTo>
                    <a:pt x="149754" y="65617"/>
                    <a:pt x="159279" y="16934"/>
                    <a:pt x="141817" y="8467"/>
                  </a:cubicBezTo>
                  <a:cubicBezTo>
                    <a:pt x="124355" y="0"/>
                    <a:pt x="41804" y="11642"/>
                    <a:pt x="21167" y="243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7515225" y="4270375"/>
            <a:ext cx="544399" cy="231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515225" y="4387519"/>
          <a:ext cx="4143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228600" imgH="190500" progId="Equation.DSMT4">
                  <p:embed/>
                </p:oleObj>
              </mc:Choice>
              <mc:Fallback>
                <p:oleObj name="Equation" r:id="rId3" imgW="228600" imgH="1905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4387519"/>
                        <a:ext cx="41433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7756525" y="3778250"/>
          <a:ext cx="2540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5" imgW="139700" imgH="190500" progId="Equation.DSMT4">
                  <p:embed/>
                </p:oleObj>
              </mc:Choice>
              <mc:Fallback>
                <p:oleObj name="Equation" r:id="rId5" imgW="139700" imgH="1905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3778250"/>
                        <a:ext cx="2540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6099175" y="3998913"/>
          <a:ext cx="2317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998913"/>
                        <a:ext cx="2317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38906" y="2720749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Gaussian surface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2959" y="2666446"/>
            <a:ext cx="43332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Imagine a charge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 q, inside an irregular surface as shown. At some differential area on the surface, </a:t>
            </a:r>
            <a:r>
              <a:rPr lang="en-US" sz="2000" dirty="0" err="1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dA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 the electric field is as shown.</a:t>
            </a:r>
          </a:p>
          <a:p>
            <a:endParaRPr 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Summing up all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 </a:t>
            </a:r>
            <a:r>
              <a:rPr lang="en-US" sz="2000" dirty="0" err="1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dA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patches, and the E at each point (which is NOT uniform), would give us the net flux: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89579" y="5220991"/>
                <a:ext cx="998287" cy="80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579" y="5220991"/>
                <a:ext cx="998287" cy="807272"/>
              </a:xfrm>
              <a:prstGeom prst="rect">
                <a:avLst/>
              </a:prstGeom>
              <a:blipFill>
                <a:blip r:embed="rId9"/>
                <a:stretch>
                  <a:fillRect l="-102500" t="-150769" r="-12500" b="-2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BBA9913F-9C99-3E4E-8340-32C88256DD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3250" y="3270250"/>
            <a:ext cx="317500" cy="317500"/>
          </a:xfrm>
          <a:prstGeom prst="rect">
            <a:avLst/>
          </a:prstGeom>
        </p:spPr>
      </p:pic>
      <p:sp>
        <p:nvSpPr>
          <p:cNvPr id="20" name="TextBox 43">
            <a:extLst>
              <a:ext uri="{FF2B5EF4-FFF2-40B4-BE49-F238E27FC236}">
                <a16:creationId xmlns:a16="http://schemas.microsoft.com/office/drawing/2014/main" id="{B5F95DEA-4ADC-4C43-9C8B-3318B0C65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413062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3.    </a:t>
            </a:r>
          </a:p>
        </p:txBody>
      </p:sp>
    </p:spTree>
    <p:extLst>
      <p:ext uri="{BB962C8B-B14F-4D97-AF65-F5344CB8AC3E}">
        <p14:creationId xmlns:p14="http://schemas.microsoft.com/office/powerpoint/2010/main" val="19395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through closed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Back to the cube:</a:t>
            </a:r>
            <a:r>
              <a:rPr lang="en-US" sz="2000" dirty="0"/>
              <a:t> Let’s say there’s a charge Q to the left of the cube as shown. What’s the net electric flux through the cube?</a:t>
            </a:r>
          </a:p>
        </p:txBody>
      </p:sp>
      <p:sp>
        <p:nvSpPr>
          <p:cNvPr id="4" name="Oval 3"/>
          <p:cNvSpPr/>
          <p:nvPr/>
        </p:nvSpPr>
        <p:spPr>
          <a:xfrm>
            <a:off x="406538" y="3619500"/>
            <a:ext cx="180058" cy="180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634" y="3250168"/>
            <a:ext cx="88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</a:t>
            </a:r>
          </a:p>
        </p:txBody>
      </p:sp>
      <p:sp>
        <p:nvSpPr>
          <p:cNvPr id="6" name="Cube 5"/>
          <p:cNvSpPr/>
          <p:nvPr/>
        </p:nvSpPr>
        <p:spPr>
          <a:xfrm>
            <a:off x="1894839" y="2825234"/>
            <a:ext cx="1676400" cy="16764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2825234"/>
            <a:ext cx="0" cy="1223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07539" y="4061226"/>
            <a:ext cx="429261" cy="453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24100" y="4073926"/>
            <a:ext cx="1247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90982" y="2370772"/>
            <a:ext cx="3949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 field lines from Q will enter the cube on the left</a:t>
            </a:r>
            <a:r>
              <a:rPr lang="mr-IN" sz="2000" dirty="0">
                <a:latin typeface="Times New Roman" panose="02020603050405020304" pitchFamily="18" charset="0"/>
                <a:ea typeface="Palatino Linotype" charset="0"/>
                <a:cs typeface="Palatino Linotype" charset="0"/>
              </a:rPr>
              <a:t>…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but then exit on the right. Every line that enters the cube (which is negative flux) will </a:t>
            </a:r>
            <a:r>
              <a:rPr lang="en-US" sz="2000" u="sng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also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exit the cube (which is positive flux).</a:t>
            </a:r>
          </a:p>
          <a:p>
            <a:endParaRPr 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This means the </a:t>
            </a:r>
            <a:r>
              <a:rPr lang="en-US" sz="2000" u="sng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net flux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through the cube will be </a:t>
            </a:r>
            <a:r>
              <a:rPr lang="en-US" sz="2000" u="sng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zero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1" name="TextBox 43">
            <a:extLst>
              <a:ext uri="{FF2B5EF4-FFF2-40B4-BE49-F238E27FC236}">
                <a16:creationId xmlns:a16="http://schemas.microsoft.com/office/drawing/2014/main" id="{A993F33E-C077-E040-80FA-3293C0AF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413062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4.    </a:t>
            </a:r>
          </a:p>
        </p:txBody>
      </p:sp>
    </p:spTree>
    <p:extLst>
      <p:ext uri="{BB962C8B-B14F-4D97-AF65-F5344CB8AC3E}">
        <p14:creationId xmlns:p14="http://schemas.microsoft.com/office/powerpoint/2010/main" val="38197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through closed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298222"/>
            <a:ext cx="7543801" cy="51787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What if</a:t>
            </a:r>
            <a:r>
              <a:rPr lang="en-US" sz="2000" dirty="0"/>
              <a:t> the charge is now </a:t>
            </a:r>
            <a:r>
              <a:rPr lang="en-US" sz="2000" u="sng" dirty="0"/>
              <a:t>inside</a:t>
            </a:r>
            <a:r>
              <a:rPr lang="en-US" sz="2000" dirty="0"/>
              <a:t> the cube?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56650" y="3612823"/>
            <a:ext cx="180058" cy="180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1746" y="3243491"/>
            <a:ext cx="88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</a:t>
            </a:r>
          </a:p>
        </p:txBody>
      </p:sp>
      <p:sp>
        <p:nvSpPr>
          <p:cNvPr id="6" name="Cube 5"/>
          <p:cNvSpPr/>
          <p:nvPr/>
        </p:nvSpPr>
        <p:spPr>
          <a:xfrm>
            <a:off x="1894839" y="2825234"/>
            <a:ext cx="1676400" cy="16764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2825234"/>
            <a:ext cx="0" cy="1223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07539" y="4061226"/>
            <a:ext cx="429261" cy="453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24100" y="4073926"/>
            <a:ext cx="1247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58360" y="2810452"/>
            <a:ext cx="370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 field lines from Q will now exit the cube through each face</a:t>
            </a:r>
            <a:r>
              <a:rPr lang="mr-IN" sz="2000" dirty="0">
                <a:latin typeface="Times New Roman" panose="02020603050405020304" pitchFamily="18" charset="0"/>
                <a:ea typeface="Palatino Linotype" charset="0"/>
                <a:cs typeface="Palatino Linotype" charset="0"/>
              </a:rPr>
              <a:t>…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and there will be a </a:t>
            </a:r>
            <a:r>
              <a:rPr lang="en-US" sz="2000" u="sng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net positive electric flux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through the cube.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5187602"/>
            <a:ext cx="860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Carl Gauss noticed this too, and realized that </a:t>
            </a:r>
            <a:r>
              <a:rPr lang="en-US" sz="2000" b="1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as long as there is charge enclosed within the surface, there will be a net electric flux through that surface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43">
            <a:extLst>
              <a:ext uri="{FF2B5EF4-FFF2-40B4-BE49-F238E27FC236}">
                <a16:creationId xmlns:a16="http://schemas.microsoft.com/office/drawing/2014/main" id="{77E38ED1-B2F3-9844-9F26-8BB7A2655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413062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5.    </a:t>
            </a:r>
          </a:p>
        </p:txBody>
      </p:sp>
    </p:spTree>
    <p:extLst>
      <p:ext uri="{BB962C8B-B14F-4D97-AF65-F5344CB8AC3E}">
        <p14:creationId xmlns:p14="http://schemas.microsoft.com/office/powerpoint/2010/main" val="34493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494" y="1423811"/>
                <a:ext cx="8681012" cy="48485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Gauss realized</a:t>
                </a:r>
                <a:r>
                  <a:rPr lang="en-US" sz="2000" dirty="0"/>
                  <a:t> the net electric flux through a closed surface is proportional to the net charge enclosed in that surface</a:t>
                </a:r>
                <a:r>
                  <a:rPr lang="mr-IN" sz="2000" dirty="0"/>
                  <a:t>…</a:t>
                </a:r>
                <a:r>
                  <a:rPr lang="en-US" sz="2000" dirty="0"/>
                  <a:t>but he needed a proportionality constant.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Imagine a point</a:t>
                </a:r>
                <a:r>
                  <a:rPr lang="en-US" sz="2000" dirty="0"/>
                  <a:t> charge inside a sphere.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Using the idea</a:t>
                </a:r>
                <a:r>
                  <a:rPr lang="en-US" sz="2000" dirty="0"/>
                  <a:t> of flux, and assuming E is perpendicular to A: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Often, instead of using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</a:t>
                </a:r>
                <a:r>
                  <a:rPr lang="en-US" sz="2000" baseline="-25000" dirty="0" err="1"/>
                  <a:t>e</a:t>
                </a:r>
                <a:r>
                  <a:rPr lang="en-US" sz="2000" dirty="0"/>
                  <a:t>, we use a constant called the </a:t>
                </a:r>
                <a:r>
                  <a:rPr lang="en-US" sz="2000" b="1" dirty="0"/>
                  <a:t>permittivity of free space, 𝜺</a:t>
                </a:r>
                <a:r>
                  <a:rPr lang="en-US" sz="2000" b="1" baseline="-25000" dirty="0"/>
                  <a:t>o</a:t>
                </a:r>
                <a:r>
                  <a:rPr lang="en-US" sz="2000" dirty="0"/>
                  <a:t>, which is equal 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800" b="0" i="0" smtClean="0">
                            <a:latin typeface="Cambria Math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e</m:t>
                            </m:r>
                          </m:sub>
                        </m:sSub>
                      </m:den>
                    </m:f>
                    <m:r>
                      <a:rPr lang="en-US" sz="1800" b="0" i="0" smtClean="0">
                        <a:latin typeface="Cambria Math" charset="0"/>
                      </a:rPr>
                      <m:t>=8.85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charset="0"/>
                      </a:rPr>
                      <m:t>x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sz="1800" b="0" i="0" smtClean="0">
                            <a:latin typeface="Cambria Math" charset="0"/>
                          </a:rPr>
                          <m:t>−12 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charset="0"/>
                          </a:rPr>
                          <m:t>C</m:t>
                        </m:r>
                      </m:e>
                      <m:sup>
                        <m:r>
                          <a:rPr lang="en-US" sz="1800" b="0" i="0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1800" b="0" i="0" smtClean="0">
                        <a:latin typeface="Cambria Math" charset="0"/>
                      </a:rPr>
                      <m:t>/(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charset="0"/>
                      </a:rPr>
                      <m:t>N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charset="0"/>
                          </a:rPr>
                          <m:t>m</m:t>
                        </m:r>
                      </m:e>
                      <m:sup>
                        <m:r>
                          <a:rPr lang="en-US" sz="1800" b="0" i="0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1800" b="0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This makes</a:t>
                </a:r>
                <a:r>
                  <a:rPr lang="en-US" sz="2000" dirty="0"/>
                  <a:t> our equation above into: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494" y="1423811"/>
                <a:ext cx="8681012" cy="4848578"/>
              </a:xfrm>
              <a:blipFill>
                <a:blip r:embed="rId2"/>
                <a:stretch>
                  <a:fillRect l="-1170" t="-1047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84838" y="3057072"/>
                <a:ext cx="420262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E</m:t>
                          </m:r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E</m:t>
                          </m:r>
                        </m:e>
                      </m:acc>
                      <m:r>
                        <a:rPr lang="en-US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A</m:t>
                          </m:r>
                        </m:e>
                      </m:acc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EA</m:t>
                      </m:r>
                      <m:r>
                        <a:rPr lang="en-US" b="0" i="0" smtClean="0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mr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=4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838" y="3057072"/>
                <a:ext cx="4202625" cy="518604"/>
              </a:xfrm>
              <a:prstGeom prst="rect">
                <a:avLst/>
              </a:prstGeom>
              <a:blipFill>
                <a:blip r:embed="rId3"/>
                <a:stretch>
                  <a:fillRect l="-1208" t="-4762" r="-151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24496" y="5384753"/>
                <a:ext cx="1323311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E</m:t>
                          </m:r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𝑖𝑛𝑠𝑖𝑑𝑒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496" y="5384753"/>
                <a:ext cx="1323311" cy="565732"/>
              </a:xfrm>
              <a:prstGeom prst="rect">
                <a:avLst/>
              </a:prstGeom>
              <a:blipFill>
                <a:blip r:embed="rId4"/>
                <a:stretch>
                  <a:fillRect l="-3810" t="-6522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521578" y="5560570"/>
            <a:ext cx="25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432BC"/>
                </a:solidFill>
                <a:latin typeface="Palatino Linotype" charset="0"/>
                <a:ea typeface="Palatino Linotype" charset="0"/>
                <a:cs typeface="Palatino Linotype" charset="0"/>
              </a:rPr>
              <a:t>This is Gauss’s Law!</a:t>
            </a:r>
          </a:p>
        </p:txBody>
      </p:sp>
      <p:sp>
        <p:nvSpPr>
          <p:cNvPr id="7" name="TextBox 43">
            <a:extLst>
              <a:ext uri="{FF2B5EF4-FFF2-40B4-BE49-F238E27FC236}">
                <a16:creationId xmlns:a16="http://schemas.microsoft.com/office/drawing/2014/main" id="{1825DA5C-6608-7A4A-B77E-3005EEA02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413062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6.    </a:t>
            </a:r>
          </a:p>
        </p:txBody>
      </p:sp>
    </p:spTree>
    <p:extLst>
      <p:ext uri="{BB962C8B-B14F-4D97-AF65-F5344CB8AC3E}">
        <p14:creationId xmlns:p14="http://schemas.microsoft.com/office/powerpoint/2010/main" val="9816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This form</a:t>
            </a:r>
            <a:r>
              <a:rPr lang="en-US" sz="2000" dirty="0"/>
              <a:t> of Gauss’s Law is only useful when you have a symmetric surface about the point charge producing the electric field.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This does not</a:t>
            </a:r>
            <a:r>
              <a:rPr lang="en-US" sz="2000" dirty="0"/>
              <a:t> have to be a real surface! We are creating a mathematical, imaginary surface to aid in our calculations. These are called “Gaussian surfaces.”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As long as </a:t>
            </a:r>
            <a:r>
              <a:rPr lang="en-US" sz="2000" dirty="0"/>
              <a:t>we choose a surface (like a sphere) so that the electric field is constant everywhere on it, we can use this equation to compute the electric field.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In the next few</a:t>
            </a:r>
            <a:r>
              <a:rPr lang="en-US" sz="2000" dirty="0"/>
              <a:t> slides, I present an example to show you why and how this is so powerful.</a:t>
            </a:r>
            <a:r>
              <a:rPr lang="en-US" dirty="0"/>
              <a:t> </a:t>
            </a:r>
            <a:r>
              <a:rPr lang="en-US" sz="1400" dirty="0"/>
              <a:t>Thanks, </a:t>
            </a:r>
            <a:r>
              <a:rPr lang="en-US" sz="1400" dirty="0" err="1"/>
              <a:t>Mr</a:t>
            </a:r>
            <a:r>
              <a:rPr lang="en-US" sz="1400" dirty="0"/>
              <a:t> Fletcher, for this set up!</a:t>
            </a:r>
            <a:endParaRPr lang="en-US" sz="1000" dirty="0"/>
          </a:p>
        </p:txBody>
      </p:sp>
      <p:sp>
        <p:nvSpPr>
          <p:cNvPr id="4" name="TextBox 43">
            <a:extLst>
              <a:ext uri="{FF2B5EF4-FFF2-40B4-BE49-F238E27FC236}">
                <a16:creationId xmlns:a16="http://schemas.microsoft.com/office/drawing/2014/main" id="{2CF7CD19-1A28-724C-8102-A8AB1AE80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413062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7.    </a:t>
            </a:r>
          </a:p>
        </p:txBody>
      </p:sp>
    </p:spTree>
    <p:extLst>
      <p:ext uri="{BB962C8B-B14F-4D97-AF65-F5344CB8AC3E}">
        <p14:creationId xmlns:p14="http://schemas.microsoft.com/office/powerpoint/2010/main" val="409251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608AB8-0A93-EB44-9691-69D1E14F458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A4A4E-06CA-0E4E-BB7C-83ACB79E9B9C}"/>
              </a:ext>
            </a:extLst>
          </p:cNvPr>
          <p:cNvSpPr txBox="1"/>
          <p:nvPr/>
        </p:nvSpPr>
        <p:spPr>
          <a:xfrm>
            <a:off x="0" y="1150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Back to Gauss’s Law</a:t>
            </a: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9ABC18AC-D34B-5F42-A7B9-AA24BDF0D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4A81A-C57E-2E40-8B80-B0F11D38507F}"/>
              </a:ext>
            </a:extLst>
          </p:cNvPr>
          <p:cNvSpPr txBox="1"/>
          <p:nvPr/>
        </p:nvSpPr>
        <p:spPr>
          <a:xfrm>
            <a:off x="230072" y="969435"/>
            <a:ext cx="8723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Gauss’s Law is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ALWAYS TRUE, </a:t>
            </a:r>
            <a:r>
              <a:rPr lang="en-US" sz="2000" dirty="0">
                <a:latin typeface="Times New Roman"/>
                <a:cs typeface="Times New Roman"/>
              </a:rPr>
              <a:t>no matter how the geometry shakes out, but it is pretty useless unless you can exploit symmetry in a problem.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01971-BE46-844C-B14C-62828556414F}"/>
              </a:ext>
            </a:extLst>
          </p:cNvPr>
          <p:cNvSpPr txBox="1"/>
          <p:nvPr/>
        </p:nvSpPr>
        <p:spPr>
          <a:xfrm>
            <a:off x="230072" y="1677321"/>
            <a:ext cx="581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1: </a:t>
            </a:r>
            <a:r>
              <a:rPr lang="en-US" sz="2000" dirty="0">
                <a:latin typeface="Times New Roman"/>
                <a:cs typeface="Times New Roman"/>
              </a:rPr>
              <a:t>Use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Gauss’s Law </a:t>
            </a:r>
            <a:r>
              <a:rPr lang="en-US" sz="2000" dirty="0">
                <a:latin typeface="Times New Roman"/>
                <a:cs typeface="Times New Roman"/>
              </a:rPr>
              <a:t>on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spherical surface</a:t>
            </a:r>
            <a:r>
              <a:rPr lang="en-US" sz="2000" dirty="0">
                <a:latin typeface="Times New Roman"/>
                <a:cs typeface="Times New Roman"/>
              </a:rPr>
              <a:t> 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radius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as shown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AA5E71-675A-2641-8D6B-F420B7AFF07C}"/>
              </a:ext>
            </a:extLst>
          </p:cNvPr>
          <p:cNvSpPr/>
          <p:nvPr/>
        </p:nvSpPr>
        <p:spPr>
          <a:xfrm>
            <a:off x="6616701" y="1677321"/>
            <a:ext cx="2222500" cy="2222500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6E580999-D5EE-BC43-BFFB-2E3CF5ADCE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1663" y="2656749"/>
          <a:ext cx="2540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3" imgW="152400" imgH="177800" progId="Equation.DSMT4">
                  <p:embed/>
                </p:oleObj>
              </mc:Choice>
              <mc:Fallback>
                <p:oleObj name="Equation" r:id="rId3" imgW="152400" imgH="17780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663" y="2656749"/>
                        <a:ext cx="254000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04FE954-A454-2A46-A8A9-F32F3052B030}"/>
              </a:ext>
            </a:extLst>
          </p:cNvPr>
          <p:cNvSpPr txBox="1"/>
          <p:nvPr/>
        </p:nvSpPr>
        <p:spPr>
          <a:xfrm>
            <a:off x="7669491" y="3836321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Gaussian surface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CDD6AD-2C9B-BC44-811D-FF6CE0235251}"/>
              </a:ext>
            </a:extLst>
          </p:cNvPr>
          <p:cNvSpPr txBox="1"/>
          <p:nvPr/>
        </p:nvSpPr>
        <p:spPr>
          <a:xfrm>
            <a:off x="560272" y="2560039"/>
            <a:ext cx="6056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What the integral              </a:t>
            </a:r>
            <a:r>
              <a:rPr lang="en-US" sz="2000" dirty="0">
                <a:latin typeface="Times New Roman"/>
                <a:cs typeface="Times New Roman"/>
              </a:rPr>
              <a:t>is apparently asking us to do is to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define</a:t>
            </a:r>
            <a:r>
              <a:rPr lang="en-US" sz="2000" dirty="0">
                <a:latin typeface="Times New Roman"/>
                <a:cs typeface="Times New Roman"/>
              </a:rPr>
              <a:t>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arbitrary, differential surface area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dirty="0">
                <a:latin typeface="Times New Roman"/>
                <a:cs typeface="Times New Roman"/>
              </a:rPr>
              <a:t> (remember,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has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magnitude equal to the area of the enclosed surface </a:t>
            </a:r>
            <a:r>
              <a:rPr lang="en-US" sz="2000" dirty="0">
                <a:latin typeface="Times New Roman"/>
                <a:cs typeface="Times New Roman"/>
              </a:rPr>
              <a:t>and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directed perpendicularly outward </a:t>
            </a:r>
            <a:r>
              <a:rPr lang="en-US" sz="2000" dirty="0">
                <a:latin typeface="Times New Roman"/>
                <a:cs typeface="Times New Roman"/>
              </a:rPr>
              <a:t>from the surface),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evaluate</a:t>
            </a:r>
            <a:r>
              <a:rPr lang="en-US" sz="2000" dirty="0">
                <a:latin typeface="Times New Roman"/>
                <a:cs typeface="Times New Roman"/>
              </a:rPr>
              <a:t> both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direction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magnitude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at that surface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dot the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DE4931-D945-4248-B38E-23F363669DCA}"/>
              </a:ext>
            </a:extLst>
          </p:cNvPr>
          <p:cNvCxnSpPr/>
          <p:nvPr/>
        </p:nvCxnSpPr>
        <p:spPr>
          <a:xfrm flipV="1">
            <a:off x="7070725" y="2537641"/>
            <a:ext cx="1592799" cy="23821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35">
            <a:extLst>
              <a:ext uri="{FF2B5EF4-FFF2-40B4-BE49-F238E27FC236}">
                <a16:creationId xmlns:a16="http://schemas.microsoft.com/office/drawing/2014/main" id="{708FB209-FA92-FC42-90A3-5E8966F0EB41}"/>
              </a:ext>
            </a:extLst>
          </p:cNvPr>
          <p:cNvGrpSpPr/>
          <p:nvPr/>
        </p:nvGrpSpPr>
        <p:grpSpPr>
          <a:xfrm>
            <a:off x="7970443" y="2422704"/>
            <a:ext cx="285750" cy="393700"/>
            <a:chOff x="7105650" y="1367367"/>
            <a:chExt cx="285750" cy="39370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9337023-5FD1-FA4D-82EB-8E9098A23FDA}"/>
                </a:ext>
              </a:extLst>
            </p:cNvPr>
            <p:cNvSpPr/>
            <p:nvPr/>
          </p:nvSpPr>
          <p:spPr>
            <a:xfrm rot="2607034">
              <a:off x="7105650" y="1367367"/>
              <a:ext cx="285750" cy="393700"/>
            </a:xfrm>
            <a:custGeom>
              <a:avLst/>
              <a:gdLst>
                <a:gd name="connsiteX0" fmla="*/ 25400 w 285750"/>
                <a:gd name="connsiteY0" fmla="*/ 93133 h 393700"/>
                <a:gd name="connsiteX1" fmla="*/ 203200 w 285750"/>
                <a:gd name="connsiteY1" fmla="*/ 42333 h 393700"/>
                <a:gd name="connsiteX2" fmla="*/ 260350 w 285750"/>
                <a:gd name="connsiteY2" fmla="*/ 347133 h 393700"/>
                <a:gd name="connsiteX3" fmla="*/ 50800 w 285750"/>
                <a:gd name="connsiteY3" fmla="*/ 321733 h 393700"/>
                <a:gd name="connsiteX4" fmla="*/ 25400 w 285750"/>
                <a:gd name="connsiteY4" fmla="*/ 93133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93700">
                  <a:moveTo>
                    <a:pt x="25400" y="93133"/>
                  </a:moveTo>
                  <a:cubicBezTo>
                    <a:pt x="50800" y="46566"/>
                    <a:pt x="164042" y="0"/>
                    <a:pt x="203200" y="42333"/>
                  </a:cubicBezTo>
                  <a:cubicBezTo>
                    <a:pt x="242358" y="84666"/>
                    <a:pt x="285750" y="300566"/>
                    <a:pt x="260350" y="347133"/>
                  </a:cubicBezTo>
                  <a:cubicBezTo>
                    <a:pt x="234950" y="393700"/>
                    <a:pt x="91017" y="363008"/>
                    <a:pt x="50800" y="321733"/>
                  </a:cubicBezTo>
                  <a:cubicBezTo>
                    <a:pt x="10583" y="280458"/>
                    <a:pt x="0" y="139700"/>
                    <a:pt x="25400" y="93133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5E64696-7987-E546-B553-56878D0AB6F3}"/>
                </a:ext>
              </a:extLst>
            </p:cNvPr>
            <p:cNvSpPr/>
            <p:nvPr/>
          </p:nvSpPr>
          <p:spPr>
            <a:xfrm>
              <a:off x="7106708" y="1525058"/>
              <a:ext cx="159279" cy="93663"/>
            </a:xfrm>
            <a:custGeom>
              <a:avLst/>
              <a:gdLst>
                <a:gd name="connsiteX0" fmla="*/ 21167 w 159279"/>
                <a:gd name="connsiteY0" fmla="*/ 24342 h 93663"/>
                <a:gd name="connsiteX1" fmla="*/ 17992 w 159279"/>
                <a:gd name="connsiteY1" fmla="*/ 84667 h 93663"/>
                <a:gd name="connsiteX2" fmla="*/ 129117 w 159279"/>
                <a:gd name="connsiteY2" fmla="*/ 78317 h 93663"/>
                <a:gd name="connsiteX3" fmla="*/ 141817 w 159279"/>
                <a:gd name="connsiteY3" fmla="*/ 8467 h 93663"/>
                <a:gd name="connsiteX4" fmla="*/ 21167 w 159279"/>
                <a:gd name="connsiteY4" fmla="*/ 24342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79" h="93663">
                  <a:moveTo>
                    <a:pt x="21167" y="24342"/>
                  </a:moveTo>
                  <a:cubicBezTo>
                    <a:pt x="530" y="37042"/>
                    <a:pt x="0" y="75671"/>
                    <a:pt x="17992" y="84667"/>
                  </a:cubicBezTo>
                  <a:cubicBezTo>
                    <a:pt x="35984" y="93663"/>
                    <a:pt x="108480" y="91017"/>
                    <a:pt x="129117" y="78317"/>
                  </a:cubicBezTo>
                  <a:cubicBezTo>
                    <a:pt x="149754" y="65617"/>
                    <a:pt x="159279" y="16934"/>
                    <a:pt x="141817" y="8467"/>
                  </a:cubicBezTo>
                  <a:cubicBezTo>
                    <a:pt x="124355" y="0"/>
                    <a:pt x="41804" y="11642"/>
                    <a:pt x="21167" y="243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E6EA39-8A61-7E4A-AFDD-CF5256468BF9}"/>
              </a:ext>
            </a:extLst>
          </p:cNvPr>
          <p:cNvCxnSpPr>
            <a:stCxn id="21" idx="2"/>
          </p:cNvCxnSpPr>
          <p:nvPr/>
        </p:nvCxnSpPr>
        <p:spPr>
          <a:xfrm>
            <a:off x="8100618" y="2658712"/>
            <a:ext cx="544399" cy="231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C318218B-31CD-954F-A54B-68C70BAEAA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0618" y="2775856"/>
          <a:ext cx="4143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5" imgW="228600" imgH="190500" progId="Equation.DSMT4">
                  <p:embed/>
                </p:oleObj>
              </mc:Choice>
              <mc:Fallback>
                <p:oleObj name="Equation" r:id="rId5" imgW="228600" imgH="190500" progId="Equation.DSMT4">
                  <p:embed/>
                  <p:pic>
                    <p:nvPicPr>
                      <p:cNvPr id="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618" y="2775856"/>
                        <a:ext cx="41433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A439A19A-9557-084F-9C36-F617182420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41918" y="2166587"/>
          <a:ext cx="2540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7" imgW="139700" imgH="190500" progId="Equation.DSMT4">
                  <p:embed/>
                </p:oleObj>
              </mc:Choice>
              <mc:Fallback>
                <p:oleObj name="Equation" r:id="rId7" imgW="139700" imgH="190500" progId="Equation.DSMT4">
                  <p:embed/>
                  <p:pic>
                    <p:nvPicPr>
                      <p:cNvPr id="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918" y="2166587"/>
                        <a:ext cx="2540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CCA45D6-0733-D242-8BB7-55F0ACFC0378}"/>
              </a:ext>
            </a:extLst>
          </p:cNvPr>
          <p:cNvSpPr txBox="1"/>
          <p:nvPr/>
        </p:nvSpPr>
        <p:spPr>
          <a:xfrm>
            <a:off x="565999" y="4390496"/>
            <a:ext cx="8140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and       into one another</a:t>
            </a:r>
            <a:r>
              <a:rPr lang="en-US" sz="2000" dirty="0">
                <a:latin typeface="Times New Roman"/>
                <a:cs typeface="Times New Roman"/>
              </a:rPr>
              <a:t>, then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</a:t>
            </a:r>
            <a:r>
              <a:rPr lang="en-US" sz="2000" dirty="0">
                <a:latin typeface="Times New Roman"/>
                <a:cs typeface="Times New Roman"/>
              </a:rPr>
              <a:t> 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all the differential surfaces over the entire structure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sum them </a:t>
            </a:r>
            <a:r>
              <a:rPr lang="en-US" sz="2000" dirty="0">
                <a:latin typeface="Times New Roman"/>
                <a:cs typeface="Times New Roman"/>
              </a:rPr>
              <a:t>by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integrating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BBAB14-0671-2E48-9DBD-7791C5603B52}"/>
              </a:ext>
            </a:extLst>
          </p:cNvPr>
          <p:cNvSpPr txBox="1"/>
          <p:nvPr/>
        </p:nvSpPr>
        <p:spPr>
          <a:xfrm>
            <a:off x="566000" y="5175984"/>
            <a:ext cx="8519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Gauss was right.  </a:t>
            </a:r>
            <a:r>
              <a:rPr lang="en-US" sz="2000" dirty="0">
                <a:latin typeface="Times New Roman"/>
                <a:cs typeface="Times New Roman"/>
              </a:rPr>
              <a:t>That flux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WOULD equal        </a:t>
            </a:r>
            <a:r>
              <a:rPr lang="en-US" sz="2000" dirty="0">
                <a:latin typeface="Times New Roman"/>
                <a:cs typeface="Times New Roman"/>
              </a:rPr>
              <a:t>.  But because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no two points on the surface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are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same distance from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charge Q</a:t>
            </a:r>
            <a:r>
              <a:rPr lang="en-US" sz="2000" dirty="0">
                <a:latin typeface="Times New Roman"/>
                <a:cs typeface="Times New Roman"/>
              </a:rPr>
              <a:t>, and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no two dot products are going to be the same (angles different)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doing that integral </a:t>
            </a:r>
            <a:r>
              <a:rPr lang="en-US" sz="2000" dirty="0">
                <a:latin typeface="Times New Roman"/>
                <a:cs typeface="Times New Roman"/>
              </a:rPr>
              <a:t>would be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 NIGHTMARE</a:t>
            </a:r>
            <a:r>
              <a:rPr lang="en-US" sz="2000" dirty="0">
                <a:latin typeface="Times New Roman"/>
                <a:cs typeface="Times New Roman"/>
              </a:rPr>
              <a:t>.  In short, this is an impossible problem to do!!!!!!!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4B362E7E-85C8-2948-BBAC-8FE920FD0D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9213" y="5108575"/>
          <a:ext cx="5270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9" imgW="317500" imgH="355600" progId="Equation.DSMT4">
                  <p:embed/>
                </p:oleObj>
              </mc:Choice>
              <mc:Fallback>
                <p:oleObj name="Equation" r:id="rId9" imgW="317500" imgH="355600" progId="Equation.DSMT4">
                  <p:embed/>
                  <p:pic>
                    <p:nvPicPr>
                      <p:cNvPr id="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5108575"/>
                        <a:ext cx="5270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>
            <a:extLst>
              <a:ext uri="{FF2B5EF4-FFF2-40B4-BE49-F238E27FC236}">
                <a16:creationId xmlns:a16="http://schemas.microsoft.com/office/drawing/2014/main" id="{33A5356C-D32F-5043-B03C-EE026651DC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2063" y="2543991"/>
          <a:ext cx="9064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11" imgW="546100" imgH="304800" progId="Equation.DSMT4">
                  <p:embed/>
                </p:oleObj>
              </mc:Choice>
              <mc:Fallback>
                <p:oleObj name="Equation" r:id="rId11" imgW="546100" imgH="304800" progId="Equation.DSMT4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543991"/>
                        <a:ext cx="9064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id="{D687BFDB-61D6-1044-8CDE-24534BE9A1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9650" y="4105998"/>
          <a:ext cx="231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13" imgW="139700" imgH="190500" progId="Equation.DSMT4">
                  <p:embed/>
                </p:oleObj>
              </mc:Choice>
              <mc:Fallback>
                <p:oleObj name="Equation" r:id="rId13" imgW="139700" imgH="190500" progId="Equation.DSMT4">
                  <p:embed/>
                  <p:pic>
                    <p:nvPicPr>
                      <p:cNvPr id="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4105998"/>
                        <a:ext cx="231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>
            <a:extLst>
              <a:ext uri="{FF2B5EF4-FFF2-40B4-BE49-F238E27FC236}">
                <a16:creationId xmlns:a16="http://schemas.microsoft.com/office/drawing/2014/main" id="{E1CC52E2-9E25-FE48-8CD2-5AAC4681CD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2038" y="4415560"/>
          <a:ext cx="3794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15" imgW="228600" imgH="190500" progId="Equation.DSMT4">
                  <p:embed/>
                </p:oleObj>
              </mc:Choice>
              <mc:Fallback>
                <p:oleObj name="Equation" r:id="rId15" imgW="228600" imgH="19050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4415560"/>
                        <a:ext cx="37941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43">
            <a:extLst>
              <a:ext uri="{FF2B5EF4-FFF2-40B4-BE49-F238E27FC236}">
                <a16:creationId xmlns:a16="http://schemas.microsoft.com/office/drawing/2014/main" id="{C08DF372-1861-2A4A-B080-6FD3BBB83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413062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8.    </a:t>
            </a:r>
          </a:p>
        </p:txBody>
      </p:sp>
    </p:spTree>
    <p:extLst>
      <p:ext uri="{BB962C8B-B14F-4D97-AF65-F5344CB8AC3E}">
        <p14:creationId xmlns:p14="http://schemas.microsoft.com/office/powerpoint/2010/main" val="36862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7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EE5914-5ECE-404B-974A-1B846A424E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315148AE-E2B8-BE47-A43E-56FFFBB31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59578-C57D-934B-AD62-DA7065A06C9D}"/>
              </a:ext>
            </a:extLst>
          </p:cNvPr>
          <p:cNvSpPr txBox="1"/>
          <p:nvPr/>
        </p:nvSpPr>
        <p:spPr>
          <a:xfrm>
            <a:off x="230072" y="242221"/>
            <a:ext cx="58151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2: </a:t>
            </a:r>
            <a:r>
              <a:rPr lang="en-US" sz="2000" dirty="0">
                <a:latin typeface="Times New Roman"/>
                <a:cs typeface="Times New Roman"/>
              </a:rPr>
              <a:t>This is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Example 1 </a:t>
            </a:r>
            <a:r>
              <a:rPr lang="en-US" sz="2000" dirty="0">
                <a:latin typeface="Times New Roman"/>
                <a:cs typeface="Times New Roman"/>
              </a:rPr>
              <a:t>done more reasonable: 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Derive an expression </a:t>
            </a:r>
            <a:r>
              <a:rPr lang="en-US" sz="2000" dirty="0">
                <a:latin typeface="Times New Roman"/>
                <a:cs typeface="Times New Roman"/>
              </a:rPr>
              <a:t>for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function </a:t>
            </a:r>
            <a:r>
              <a:rPr lang="en-US" sz="2000" dirty="0">
                <a:latin typeface="Times New Roman"/>
                <a:cs typeface="Times New Roman"/>
              </a:rPr>
              <a:t>for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point charge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25DC73-60A1-E44A-93E5-AAA9FFC46BEF}"/>
              </a:ext>
            </a:extLst>
          </p:cNvPr>
          <p:cNvSpPr/>
          <p:nvPr/>
        </p:nvSpPr>
        <p:spPr>
          <a:xfrm>
            <a:off x="6515101" y="155887"/>
            <a:ext cx="2222500" cy="22225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4C548F8-2C57-E146-B4EE-3953BDBA2F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2200" y="1055437"/>
          <a:ext cx="371475" cy="43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3" imgW="152400" imgH="177800" progId="Equation.DSMT4">
                  <p:embed/>
                </p:oleObj>
              </mc:Choice>
              <mc:Fallback>
                <p:oleObj name="Equation" r:id="rId3" imgW="152400" imgH="17780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1055437"/>
                        <a:ext cx="371475" cy="434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A82249-C80C-044E-855B-C9F34AE76A49}"/>
              </a:ext>
            </a:extLst>
          </p:cNvPr>
          <p:cNvSpPr txBox="1"/>
          <p:nvPr/>
        </p:nvSpPr>
        <p:spPr>
          <a:xfrm>
            <a:off x="5821136" y="230442"/>
            <a:ext cx="2178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imaginary Gaussian surface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849D8D-B446-C944-BB50-93095CAA7DA5}"/>
              </a:ext>
            </a:extLst>
          </p:cNvPr>
          <p:cNvSpPr txBox="1"/>
          <p:nvPr/>
        </p:nvSpPr>
        <p:spPr>
          <a:xfrm>
            <a:off x="458672" y="1474769"/>
            <a:ext cx="6056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Important observation: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There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no given Gaussian surface </a:t>
            </a:r>
            <a:r>
              <a:rPr lang="en-US" sz="2000" dirty="0">
                <a:latin typeface="Times New Roman"/>
                <a:cs typeface="Times New Roman"/>
              </a:rPr>
              <a:t>to begin with in this problem,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just a hanging charge</a:t>
            </a:r>
            <a:r>
              <a:rPr lang="en-US" sz="2000" dirty="0">
                <a:latin typeface="Times New Roman"/>
                <a:cs typeface="Times New Roman"/>
              </a:rPr>
              <a:t>.  We need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create an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imaginary Gaussian</a:t>
            </a:r>
            <a:endParaRPr lang="en-US" sz="2000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E9E639-58A6-0A45-9F8E-635D9DD8B978}"/>
              </a:ext>
            </a:extLst>
          </p:cNvPr>
          <p:cNvCxnSpPr/>
          <p:nvPr/>
        </p:nvCxnSpPr>
        <p:spPr>
          <a:xfrm flipV="1">
            <a:off x="7697918" y="1041400"/>
            <a:ext cx="1344482" cy="199940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35">
            <a:extLst>
              <a:ext uri="{FF2B5EF4-FFF2-40B4-BE49-F238E27FC236}">
                <a16:creationId xmlns:a16="http://schemas.microsoft.com/office/drawing/2014/main" id="{FADDD8B7-3FDE-8A44-A26C-E678E7157832}"/>
              </a:ext>
            </a:extLst>
          </p:cNvPr>
          <p:cNvGrpSpPr/>
          <p:nvPr/>
        </p:nvGrpSpPr>
        <p:grpSpPr>
          <a:xfrm>
            <a:off x="8215658" y="938458"/>
            <a:ext cx="285750" cy="393700"/>
            <a:chOff x="7105650" y="1367367"/>
            <a:chExt cx="285750" cy="3937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A5A21DE-354B-1F4D-9F07-B755B8A32508}"/>
                </a:ext>
              </a:extLst>
            </p:cNvPr>
            <p:cNvSpPr/>
            <p:nvPr/>
          </p:nvSpPr>
          <p:spPr>
            <a:xfrm rot="2607034">
              <a:off x="7105650" y="1367367"/>
              <a:ext cx="285750" cy="393700"/>
            </a:xfrm>
            <a:custGeom>
              <a:avLst/>
              <a:gdLst>
                <a:gd name="connsiteX0" fmla="*/ 25400 w 285750"/>
                <a:gd name="connsiteY0" fmla="*/ 93133 h 393700"/>
                <a:gd name="connsiteX1" fmla="*/ 203200 w 285750"/>
                <a:gd name="connsiteY1" fmla="*/ 42333 h 393700"/>
                <a:gd name="connsiteX2" fmla="*/ 260350 w 285750"/>
                <a:gd name="connsiteY2" fmla="*/ 347133 h 393700"/>
                <a:gd name="connsiteX3" fmla="*/ 50800 w 285750"/>
                <a:gd name="connsiteY3" fmla="*/ 321733 h 393700"/>
                <a:gd name="connsiteX4" fmla="*/ 25400 w 285750"/>
                <a:gd name="connsiteY4" fmla="*/ 93133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93700">
                  <a:moveTo>
                    <a:pt x="25400" y="93133"/>
                  </a:moveTo>
                  <a:cubicBezTo>
                    <a:pt x="50800" y="46566"/>
                    <a:pt x="164042" y="0"/>
                    <a:pt x="203200" y="42333"/>
                  </a:cubicBezTo>
                  <a:cubicBezTo>
                    <a:pt x="242358" y="84666"/>
                    <a:pt x="285750" y="300566"/>
                    <a:pt x="260350" y="347133"/>
                  </a:cubicBezTo>
                  <a:cubicBezTo>
                    <a:pt x="234950" y="393700"/>
                    <a:pt x="91017" y="363008"/>
                    <a:pt x="50800" y="321733"/>
                  </a:cubicBezTo>
                  <a:cubicBezTo>
                    <a:pt x="10583" y="280458"/>
                    <a:pt x="0" y="139700"/>
                    <a:pt x="25400" y="9313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C56DFDE-8BA0-0449-8E23-0CA1D321552B}"/>
                </a:ext>
              </a:extLst>
            </p:cNvPr>
            <p:cNvSpPr/>
            <p:nvPr/>
          </p:nvSpPr>
          <p:spPr>
            <a:xfrm>
              <a:off x="7106708" y="1525058"/>
              <a:ext cx="159279" cy="93663"/>
            </a:xfrm>
            <a:custGeom>
              <a:avLst/>
              <a:gdLst>
                <a:gd name="connsiteX0" fmla="*/ 21167 w 159279"/>
                <a:gd name="connsiteY0" fmla="*/ 24342 h 93663"/>
                <a:gd name="connsiteX1" fmla="*/ 17992 w 159279"/>
                <a:gd name="connsiteY1" fmla="*/ 84667 h 93663"/>
                <a:gd name="connsiteX2" fmla="*/ 129117 w 159279"/>
                <a:gd name="connsiteY2" fmla="*/ 78317 h 93663"/>
                <a:gd name="connsiteX3" fmla="*/ 141817 w 159279"/>
                <a:gd name="connsiteY3" fmla="*/ 8467 h 93663"/>
                <a:gd name="connsiteX4" fmla="*/ 21167 w 159279"/>
                <a:gd name="connsiteY4" fmla="*/ 24342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79" h="93663">
                  <a:moveTo>
                    <a:pt x="21167" y="24342"/>
                  </a:moveTo>
                  <a:cubicBezTo>
                    <a:pt x="530" y="37042"/>
                    <a:pt x="0" y="75671"/>
                    <a:pt x="17992" y="84667"/>
                  </a:cubicBezTo>
                  <a:cubicBezTo>
                    <a:pt x="35984" y="93663"/>
                    <a:pt x="108480" y="91017"/>
                    <a:pt x="129117" y="78317"/>
                  </a:cubicBezTo>
                  <a:cubicBezTo>
                    <a:pt x="149754" y="65617"/>
                    <a:pt x="159279" y="16934"/>
                    <a:pt x="141817" y="8467"/>
                  </a:cubicBezTo>
                  <a:cubicBezTo>
                    <a:pt x="124355" y="0"/>
                    <a:pt x="41804" y="11642"/>
                    <a:pt x="21167" y="24342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085070-1F42-A648-88D2-65BF7960ED43}"/>
              </a:ext>
            </a:extLst>
          </p:cNvPr>
          <p:cNvCxnSpPr>
            <a:stCxn id="13" idx="2"/>
          </p:cNvCxnSpPr>
          <p:nvPr/>
        </p:nvCxnSpPr>
        <p:spPr>
          <a:xfrm flipV="1">
            <a:off x="8345833" y="1096149"/>
            <a:ext cx="544399" cy="783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CDE5DCC4-DF23-EC42-873D-C7132830FA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9692" y="1121549"/>
          <a:ext cx="4143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5" imgW="228600" imgH="190500" progId="Equation.DSMT4">
                  <p:embed/>
                </p:oleObj>
              </mc:Choice>
              <mc:Fallback>
                <p:oleObj name="Equation" r:id="rId5" imgW="228600" imgH="190500" progId="Equation.DSMT4">
                  <p:embed/>
                  <p:pic>
                    <p:nvPicPr>
                      <p:cNvPr id="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9692" y="1121549"/>
                        <a:ext cx="41433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DDE790F6-2636-4547-8E2B-60A63AD236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15111" y="696912"/>
          <a:ext cx="2540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7" imgW="139700" imgH="190500" progId="Equation.DSMT4">
                  <p:embed/>
                </p:oleObj>
              </mc:Choice>
              <mc:Fallback>
                <p:oleObj name="Equation" r:id="rId7" imgW="139700" imgH="190500" progId="Equation.DSMT4">
                  <p:embed/>
                  <p:pic>
                    <p:nvPicPr>
                      <p:cNvPr id="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111" y="696912"/>
                        <a:ext cx="2540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E78B22B-9A20-664B-BFE2-0EE5E0FA29D7}"/>
              </a:ext>
            </a:extLst>
          </p:cNvPr>
          <p:cNvSpPr txBox="1"/>
          <p:nvPr/>
        </p:nvSpPr>
        <p:spPr>
          <a:xfrm>
            <a:off x="458672" y="2385398"/>
            <a:ext cx="8510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surface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around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the charge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one that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exploits the symmetry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of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charge’s electric field</a:t>
            </a:r>
            <a:r>
              <a:rPr lang="en-US" sz="2000" dirty="0">
                <a:latin typeface="Times New Roman"/>
                <a:cs typeface="Times New Roman"/>
              </a:rPr>
              <a:t>.  That is, we need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create a surface </a:t>
            </a:r>
            <a:r>
              <a:rPr lang="en-US" sz="2000" dirty="0">
                <a:latin typeface="Times New Roman"/>
                <a:cs typeface="Times New Roman"/>
              </a:rPr>
              <a:t>such that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ever point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on the surface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equidistant from the charge</a:t>
            </a:r>
            <a:r>
              <a:rPr lang="en-US" sz="2000" i="1" dirty="0">
                <a:latin typeface="Times New Roman"/>
                <a:cs typeface="Times New Roman"/>
              </a:rPr>
              <a:t>.  </a:t>
            </a:r>
            <a:endParaRPr lang="en-US" sz="2000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3FAE8-6EED-234B-8308-B8EFD280A670}"/>
              </a:ext>
            </a:extLst>
          </p:cNvPr>
          <p:cNvSpPr txBox="1"/>
          <p:nvPr/>
        </p:nvSpPr>
        <p:spPr>
          <a:xfrm>
            <a:off x="458673" y="3558084"/>
            <a:ext cx="84315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With the imaginary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centered on the charge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ANY differential area vector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will be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radially outward</a:t>
            </a:r>
            <a:r>
              <a:rPr lang="en-US" sz="2000" dirty="0">
                <a:latin typeface="Times New Roman"/>
                <a:cs typeface="Times New Roman"/>
              </a:rPr>
              <a:t>, which is to say,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in the direction 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, and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angle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between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vector </a:t>
            </a:r>
            <a:r>
              <a:rPr lang="en-US" sz="2000" dirty="0">
                <a:latin typeface="Times New Roman"/>
                <a:cs typeface="Times New Roman"/>
              </a:rPr>
              <a:t>and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differential area vector </a:t>
            </a:r>
            <a:r>
              <a:rPr lang="en-US" sz="2000" dirty="0">
                <a:latin typeface="Times New Roman"/>
                <a:cs typeface="Times New Roman"/>
              </a:rPr>
              <a:t>will be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>
                <a:latin typeface="Times New Roman"/>
                <a:cs typeface="Times New Roman"/>
              </a:rPr>
              <a:t> (so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cosine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dot product </a:t>
            </a:r>
            <a:r>
              <a:rPr lang="en-US" sz="2000" dirty="0">
                <a:latin typeface="Times New Roman"/>
                <a:cs typeface="Times New Roman"/>
              </a:rPr>
              <a:t>will equal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).  With that, we can draw (see sketch), then write:</a:t>
            </a:r>
            <a:endParaRPr lang="en-US" sz="2000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C98DB9C-A384-ED41-A07C-5813220A2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348" y="5091113"/>
          <a:ext cx="2617788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9" imgW="1562100" imgH="800100" progId="Equation.DSMT4">
                  <p:embed/>
                </p:oleObj>
              </mc:Choice>
              <mc:Fallback>
                <p:oleObj name="Equation" r:id="rId9" imgW="1562100" imgH="8001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3348" y="5091113"/>
                        <a:ext cx="2617788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956CF8-BAAB-7D44-B517-E07AB32FF58F}"/>
              </a:ext>
            </a:extLst>
          </p:cNvPr>
          <p:cNvCxnSpPr/>
          <p:nvPr/>
        </p:nvCxnSpPr>
        <p:spPr>
          <a:xfrm flipV="1">
            <a:off x="4675188" y="5816600"/>
            <a:ext cx="392112" cy="45650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A51220C-A51E-0047-9E1A-7D660E4DDF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75" y="5622925"/>
          <a:ext cx="13926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11" imgW="101600" imgH="152400" progId="Equation.DSMT4">
                  <p:embed/>
                </p:oleObj>
              </mc:Choice>
              <mc:Fallback>
                <p:oleObj name="Equation" r:id="rId11" imgW="101600" imgH="15240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95875" y="5622925"/>
                        <a:ext cx="139267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43">
            <a:extLst>
              <a:ext uri="{FF2B5EF4-FFF2-40B4-BE49-F238E27FC236}">
                <a16:creationId xmlns:a16="http://schemas.microsoft.com/office/drawing/2014/main" id="{E6AD232E-0CA4-2C4E-9CE2-828CABB0E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413062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9.    </a:t>
            </a:r>
          </a:p>
        </p:txBody>
      </p:sp>
    </p:spTree>
    <p:extLst>
      <p:ext uri="{BB962C8B-B14F-4D97-AF65-F5344CB8AC3E}">
        <p14:creationId xmlns:p14="http://schemas.microsoft.com/office/powerpoint/2010/main" val="10789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33429</TotalTime>
  <Words>1522</Words>
  <Application>Microsoft Macintosh PowerPoint</Application>
  <PresentationFormat>On-screen Show (4:3)</PresentationFormat>
  <Paragraphs>105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Apple Chancery</vt:lpstr>
      <vt:lpstr>Apple Chancery</vt:lpstr>
      <vt:lpstr>Arial</vt:lpstr>
      <vt:lpstr>Calibri</vt:lpstr>
      <vt:lpstr>Cambria Math</vt:lpstr>
      <vt:lpstr>Gill Sans</vt:lpstr>
      <vt:lpstr>Palatino Linotype</vt:lpstr>
      <vt:lpstr>Times New Roman</vt:lpstr>
      <vt:lpstr>Office Theme</vt:lpstr>
      <vt:lpstr>Equation</vt:lpstr>
      <vt:lpstr>General announcements</vt:lpstr>
      <vt:lpstr>Electric flux</vt:lpstr>
      <vt:lpstr>What if the surface isn’t regular?</vt:lpstr>
      <vt:lpstr>Flux through closed surfaces</vt:lpstr>
      <vt:lpstr>Flux through closed surfaces</vt:lpstr>
      <vt:lpstr>Gauss’s Law</vt:lpstr>
      <vt:lpstr>Gauss’s Law</vt:lpstr>
      <vt:lpstr>PowerPoint Presentation</vt:lpstr>
      <vt:lpstr>PowerPoint Presentation</vt:lpstr>
      <vt:lpstr>PowerPoint Presentation</vt:lpstr>
      <vt:lpstr>So why is this useful?</vt:lpstr>
      <vt:lpstr>What does the electric field look like here?</vt:lpstr>
      <vt:lpstr>Another example</vt:lpstr>
      <vt:lpstr>Electrical shielding</vt:lpstr>
      <vt:lpstr>Faraday Cage</vt:lpstr>
    </vt:vector>
  </TitlesOfParts>
  <Company>Polytechnic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Microsoft Office User</cp:lastModifiedBy>
  <cp:revision>708</cp:revision>
  <cp:lastPrinted>2021-02-10T17:49:00Z</cp:lastPrinted>
  <dcterms:created xsi:type="dcterms:W3CDTF">2017-08-16T17:34:12Z</dcterms:created>
  <dcterms:modified xsi:type="dcterms:W3CDTF">2021-02-10T17:49:05Z</dcterms:modified>
</cp:coreProperties>
</file>